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5"/>
  </p:notesMasterIdLst>
  <p:handoutMasterIdLst>
    <p:handoutMasterId r:id="rId26"/>
  </p:handoutMasterIdLst>
  <p:sldIdLst>
    <p:sldId id="308" r:id="rId5"/>
    <p:sldId id="270" r:id="rId6"/>
    <p:sldId id="304" r:id="rId7"/>
    <p:sldId id="5203" r:id="rId8"/>
    <p:sldId id="296" r:id="rId9"/>
    <p:sldId id="302" r:id="rId10"/>
    <p:sldId id="301" r:id="rId11"/>
    <p:sldId id="288" r:id="rId12"/>
    <p:sldId id="286" r:id="rId13"/>
    <p:sldId id="282" r:id="rId14"/>
    <p:sldId id="274" r:id="rId15"/>
    <p:sldId id="298" r:id="rId16"/>
    <p:sldId id="276" r:id="rId17"/>
    <p:sldId id="281" r:id="rId18"/>
    <p:sldId id="300" r:id="rId19"/>
    <p:sldId id="307" r:id="rId20"/>
    <p:sldId id="305" r:id="rId21"/>
    <p:sldId id="278" r:id="rId22"/>
    <p:sldId id="280" r:id="rId23"/>
    <p:sldId id="5202" r:id="rId24"/>
  </p:sldIdLst>
  <p:sldSz cx="9144000" cy="6858000" type="screen4x3"/>
  <p:notesSz cx="7004050" cy="929005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14D07"/>
    <a:srgbClr val="C75F09"/>
    <a:srgbClr val="9E0000"/>
    <a:srgbClr val="820000"/>
    <a:srgbClr val="4F81BD"/>
    <a:srgbClr val="FF0000"/>
    <a:srgbClr val="FFFFFF"/>
    <a:srgbClr val="760000"/>
    <a:srgbClr val="420000"/>
    <a:srgbClr val="000D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1" autoAdjust="0"/>
    <p:restoredTop sz="90528" autoAdjust="0"/>
  </p:normalViewPr>
  <p:slideViewPr>
    <p:cSldViewPr>
      <p:cViewPr varScale="1">
        <p:scale>
          <a:sx n="127" d="100"/>
          <a:sy n="127" d="100"/>
        </p:scale>
        <p:origin x="1816" y="192"/>
      </p:cViewPr>
      <p:guideLst>
        <p:guide orient="horz" pos="2160"/>
        <p:guide pos="2880"/>
      </p:guideLst>
    </p:cSldViewPr>
  </p:slideViewPr>
  <p:notesTextViewPr>
    <p:cViewPr>
      <p:scale>
        <a:sx n="114" d="100"/>
        <a:sy n="114"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sz="quarter" idx="1"/>
          </p:nvPr>
        </p:nvSpPr>
        <p:spPr>
          <a:xfrm>
            <a:off x="3967341" y="0"/>
            <a:ext cx="3035088" cy="464503"/>
          </a:xfrm>
          <a:prstGeom prst="rect">
            <a:avLst/>
          </a:prstGeom>
        </p:spPr>
        <p:txBody>
          <a:bodyPr vert="horz" lIns="93102" tIns="46552" rIns="93102" bIns="46552" rtlCol="0"/>
          <a:lstStyle>
            <a:lvl1pPr algn="r">
              <a:defRPr sz="1200"/>
            </a:lvl1pPr>
          </a:lstStyle>
          <a:p>
            <a:fld id="{401B92C7-08C9-4AD3-8255-36658C9C95D4}" type="datetimeFigureOut">
              <a:rPr lang="en-US" smtClean="0"/>
              <a:t>3/21/22</a:t>
            </a:fld>
            <a:endParaRPr lang="en-US"/>
          </a:p>
        </p:txBody>
      </p:sp>
      <p:sp>
        <p:nvSpPr>
          <p:cNvPr id="4" name="Footer Placeholder 3"/>
          <p:cNvSpPr>
            <a:spLocks noGrp="1"/>
          </p:cNvSpPr>
          <p:nvPr>
            <p:ph type="ftr" sz="quarter" idx="2"/>
          </p:nvPr>
        </p:nvSpPr>
        <p:spPr>
          <a:xfrm>
            <a:off x="0" y="8823935"/>
            <a:ext cx="3035088" cy="464503"/>
          </a:xfrm>
          <a:prstGeom prst="rect">
            <a:avLst/>
          </a:prstGeom>
        </p:spPr>
        <p:txBody>
          <a:bodyPr vert="horz" lIns="93102" tIns="46552" rIns="93102" bIns="46552" rtlCol="0" anchor="b"/>
          <a:lstStyle>
            <a:lvl1pPr algn="l">
              <a:defRPr sz="1200"/>
            </a:lvl1pPr>
          </a:lstStyle>
          <a:p>
            <a:endParaRPr lang="en-US"/>
          </a:p>
        </p:txBody>
      </p:sp>
      <p:sp>
        <p:nvSpPr>
          <p:cNvPr id="5" name="Slide Number Placeholder 4"/>
          <p:cNvSpPr>
            <a:spLocks noGrp="1"/>
          </p:cNvSpPr>
          <p:nvPr>
            <p:ph type="sldNum" sz="quarter" idx="3"/>
          </p:nvPr>
        </p:nvSpPr>
        <p:spPr>
          <a:xfrm>
            <a:off x="3967341" y="8823935"/>
            <a:ext cx="3035088" cy="464503"/>
          </a:xfrm>
          <a:prstGeom prst="rect">
            <a:avLst/>
          </a:prstGeom>
        </p:spPr>
        <p:txBody>
          <a:bodyPr vert="horz" lIns="93102" tIns="46552" rIns="93102" bIns="46552" rtlCol="0" anchor="b"/>
          <a:lstStyle>
            <a:lvl1pPr algn="r">
              <a:defRPr sz="1200"/>
            </a:lvl1pPr>
          </a:lstStyle>
          <a:p>
            <a:fld id="{73789B18-1781-4C3C-8F1F-49612B6C9D30}" type="slidenum">
              <a:rPr lang="en-US" smtClean="0"/>
              <a:t>‹#›</a:t>
            </a:fld>
            <a:endParaRPr lang="en-US"/>
          </a:p>
        </p:txBody>
      </p:sp>
    </p:spTree>
    <p:extLst>
      <p:ext uri="{BB962C8B-B14F-4D97-AF65-F5344CB8AC3E}">
        <p14:creationId xmlns:p14="http://schemas.microsoft.com/office/powerpoint/2010/main" val="3909027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4503"/>
          </a:xfrm>
          <a:prstGeom prst="rect">
            <a:avLst/>
          </a:prstGeom>
        </p:spPr>
        <p:txBody>
          <a:bodyPr vert="horz" lIns="93102" tIns="46552" rIns="93102" bIns="46552" rtlCol="0"/>
          <a:lstStyle>
            <a:lvl1pPr algn="r">
              <a:defRPr sz="1200"/>
            </a:lvl1pPr>
          </a:lstStyle>
          <a:p>
            <a:fld id="{9AEC3EEB-1E2C-4628-9C84-0CA9E39EAF92}" type="datetimeFigureOut">
              <a:rPr lang="en-US" smtClean="0"/>
              <a:t>3/21/22</a:t>
            </a:fld>
            <a:endParaRPr lang="en-US"/>
          </a:p>
        </p:txBody>
      </p:sp>
      <p:sp>
        <p:nvSpPr>
          <p:cNvPr id="4" name="Slide Image Placeholder 3"/>
          <p:cNvSpPr>
            <a:spLocks noGrp="1" noRot="1" noChangeAspect="1"/>
          </p:cNvSpPr>
          <p:nvPr>
            <p:ph type="sldImg" idx="2"/>
          </p:nvPr>
        </p:nvSpPr>
        <p:spPr>
          <a:xfrm>
            <a:off x="1179513" y="696913"/>
            <a:ext cx="4645025" cy="3482975"/>
          </a:xfrm>
          <a:prstGeom prst="rect">
            <a:avLst/>
          </a:prstGeom>
          <a:noFill/>
          <a:ln w="12700">
            <a:solidFill>
              <a:prstClr val="black"/>
            </a:solidFill>
          </a:ln>
        </p:spPr>
        <p:txBody>
          <a:bodyPr vert="horz" lIns="93102" tIns="46552" rIns="93102" bIns="46552" rtlCol="0" anchor="ctr"/>
          <a:lstStyle/>
          <a:p>
            <a:endParaRPr lang="en-US"/>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102" tIns="46552" rIns="93102"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5"/>
            <a:ext cx="3035088" cy="464503"/>
          </a:xfrm>
          <a:prstGeom prst="rect">
            <a:avLst/>
          </a:prstGeom>
        </p:spPr>
        <p:txBody>
          <a:bodyPr vert="horz" lIns="93102" tIns="46552" rIns="93102"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102" tIns="46552" rIns="93102" bIns="46552" rtlCol="0" anchor="b"/>
          <a:lstStyle>
            <a:lvl1pPr algn="r">
              <a:defRPr sz="1200"/>
            </a:lvl1pPr>
          </a:lstStyle>
          <a:p>
            <a:fld id="{8DB0702C-B004-4234-873D-4DFEB737945B}" type="slidenum">
              <a:rPr lang="en-US" smtClean="0"/>
              <a:t>‹#›</a:t>
            </a:fld>
            <a:endParaRPr lang="en-US"/>
          </a:p>
        </p:txBody>
      </p:sp>
    </p:spTree>
    <p:extLst>
      <p:ext uri="{BB962C8B-B14F-4D97-AF65-F5344CB8AC3E}">
        <p14:creationId xmlns:p14="http://schemas.microsoft.com/office/powerpoint/2010/main" val="414051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F0D061-6C80-4568-9B35-874F8BC2FE76}" type="slidenum">
              <a:rPr lang="en-US" smtClean="0"/>
              <a:t>1</a:t>
            </a:fld>
            <a:endParaRPr lang="en-US"/>
          </a:p>
        </p:txBody>
      </p:sp>
    </p:spTree>
    <p:extLst>
      <p:ext uri="{BB962C8B-B14F-4D97-AF65-F5344CB8AC3E}">
        <p14:creationId xmlns:p14="http://schemas.microsoft.com/office/powerpoint/2010/main" val="3065592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10</a:t>
            </a:fld>
            <a:endParaRPr lang="en-US"/>
          </a:p>
        </p:txBody>
      </p:sp>
    </p:spTree>
    <p:extLst>
      <p:ext uri="{BB962C8B-B14F-4D97-AF65-F5344CB8AC3E}">
        <p14:creationId xmlns:p14="http://schemas.microsoft.com/office/powerpoint/2010/main" val="23788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0702C-B004-4234-873D-4DFEB737945B}" type="slidenum">
              <a:rPr lang="en-US" smtClean="0"/>
              <a:t>11</a:t>
            </a:fld>
            <a:endParaRPr lang="en-US"/>
          </a:p>
        </p:txBody>
      </p:sp>
    </p:spTree>
    <p:extLst>
      <p:ext uri="{BB962C8B-B14F-4D97-AF65-F5344CB8AC3E}">
        <p14:creationId xmlns:p14="http://schemas.microsoft.com/office/powerpoint/2010/main" val="32702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12</a:t>
            </a:fld>
            <a:endParaRPr lang="en-US"/>
          </a:p>
        </p:txBody>
      </p:sp>
    </p:spTree>
    <p:extLst>
      <p:ext uri="{BB962C8B-B14F-4D97-AF65-F5344CB8AC3E}">
        <p14:creationId xmlns:p14="http://schemas.microsoft.com/office/powerpoint/2010/main" val="4203412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13</a:t>
            </a:fld>
            <a:endParaRPr lang="en-US"/>
          </a:p>
        </p:txBody>
      </p:sp>
    </p:spTree>
    <p:extLst>
      <p:ext uri="{BB962C8B-B14F-4D97-AF65-F5344CB8AC3E}">
        <p14:creationId xmlns:p14="http://schemas.microsoft.com/office/powerpoint/2010/main" val="32702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14</a:t>
            </a:fld>
            <a:endParaRPr lang="en-US"/>
          </a:p>
        </p:txBody>
      </p:sp>
    </p:spTree>
    <p:extLst>
      <p:ext uri="{BB962C8B-B14F-4D97-AF65-F5344CB8AC3E}">
        <p14:creationId xmlns:p14="http://schemas.microsoft.com/office/powerpoint/2010/main" val="2568189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6834">
              <a:defRPr/>
            </a:pPr>
            <a:fld id="{59F0D061-6C80-4568-9B35-874F8BC2FE76}" type="slidenum">
              <a:rPr lang="en-US">
                <a:solidFill>
                  <a:prstClr val="black"/>
                </a:solidFill>
                <a:latin typeface="Calibri" panose="020F0502020204030204"/>
              </a:rPr>
              <a:pPr defTabSz="45683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908254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16</a:t>
            </a:fld>
            <a:endParaRPr lang="en-US"/>
          </a:p>
        </p:txBody>
      </p:sp>
    </p:spTree>
    <p:extLst>
      <p:ext uri="{BB962C8B-B14F-4D97-AF65-F5344CB8AC3E}">
        <p14:creationId xmlns:p14="http://schemas.microsoft.com/office/powerpoint/2010/main" val="3578303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by Rick Griffith: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a word of clarification about, "</a:t>
            </a:r>
            <a:r>
              <a:rPr lang="en-US" sz="1200" b="1" dirty="0">
                <a:solidFill>
                  <a:srgbClr val="000000"/>
                </a:solidFill>
                <a:effectLst>
                  <a:glow rad="228600">
                    <a:schemeClr val="bg1">
                      <a:alpha val="40000"/>
                    </a:schemeClr>
                  </a:glow>
                </a:effectLst>
                <a:latin typeface="Comic Sans MS" pitchFamily="66" charset="0"/>
              </a:rPr>
              <a:t>1. Make Jesus your foundation for life by receiving His salvation (1 Cor. 3:10-15)."</a:t>
            </a:r>
            <a:br>
              <a:rPr lang="en-US" sz="1200" b="0" dirty="0">
                <a:solidFill>
                  <a:srgbClr val="000000"/>
                </a:solidFill>
                <a:effectLst>
                  <a:glow rad="228600">
                    <a:schemeClr val="bg1">
                      <a:alpha val="40000"/>
                    </a:schemeClr>
                  </a:glow>
                </a:effectLst>
                <a:latin typeface="Comic Sans MS" pitchFamily="66" charset="0"/>
              </a:rPr>
            </a:br>
            <a:r>
              <a:rPr lang="en-US" sz="1200" b="0" dirty="0">
                <a:solidFill>
                  <a:srgbClr val="000000"/>
                </a:solidFill>
                <a:effectLst>
                  <a:glow rad="228600">
                    <a:schemeClr val="bg1">
                      <a:alpha val="40000"/>
                    </a:schemeClr>
                  </a:glow>
                </a:effectLst>
                <a:latin typeface="Comic Sans MS" pitchFamily="66" charset="0"/>
              </a:rPr>
              <a:t>Since Paul addressed only Christians in 1 Cor 3 with the focus on works (not unbelievers) being burned up, we must emphasize that no one can lay any other foundation than Jesus Christ (1 Cor 3:11). This refers to salvation, which the Corinthian church already had. But they were building with useless materials that would burn up. Even more serious than this is to ignore teaching on salvation and suffer eternal fire. </a:t>
            </a:r>
            <a:endParaRPr lang="en-US" sz="1200" b="1" dirty="0">
              <a:solidFill>
                <a:srgbClr val="000000"/>
              </a:solidFill>
              <a:effectLst>
                <a:glow rad="228600">
                  <a:schemeClr val="bg1">
                    <a:alpha val="40000"/>
                  </a:schemeClr>
                </a:glow>
              </a:effectLst>
              <a:latin typeface="Comic Sans MS" pitchFamily="66" charset="0"/>
            </a:endParaRPr>
          </a:p>
        </p:txBody>
      </p:sp>
      <p:sp>
        <p:nvSpPr>
          <p:cNvPr id="4" name="Slide Number Placeholder 3"/>
          <p:cNvSpPr>
            <a:spLocks noGrp="1"/>
          </p:cNvSpPr>
          <p:nvPr>
            <p:ph type="sldNum" sz="quarter" idx="5"/>
          </p:nvPr>
        </p:nvSpPr>
        <p:spPr/>
        <p:txBody>
          <a:bodyPr/>
          <a:lstStyle/>
          <a:p>
            <a:pPr defTabSz="456834">
              <a:defRPr/>
            </a:pPr>
            <a:fld id="{59F0D061-6C80-4568-9B35-874F8BC2FE76}" type="slidenum">
              <a:rPr lang="en-US">
                <a:solidFill>
                  <a:prstClr val="black"/>
                </a:solidFill>
                <a:latin typeface="Calibri" panose="020F0502020204030204"/>
              </a:rPr>
              <a:pPr defTabSz="45683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59590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18</a:t>
            </a:fld>
            <a:endParaRPr lang="en-US"/>
          </a:p>
        </p:txBody>
      </p:sp>
    </p:spTree>
    <p:extLst>
      <p:ext uri="{BB962C8B-B14F-4D97-AF65-F5344CB8AC3E}">
        <p14:creationId xmlns:p14="http://schemas.microsoft.com/office/powerpoint/2010/main" val="1606889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19</a:t>
            </a:fld>
            <a:endParaRPr lang="en-US"/>
          </a:p>
        </p:txBody>
      </p:sp>
    </p:spTree>
    <p:extLst>
      <p:ext uri="{BB962C8B-B14F-4D97-AF65-F5344CB8AC3E}">
        <p14:creationId xmlns:p14="http://schemas.microsoft.com/office/powerpoint/2010/main" val="197867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0702C-B004-4234-873D-4DFEB737945B}" type="slidenum">
              <a:rPr lang="en-US" smtClean="0"/>
              <a:t>2</a:t>
            </a:fld>
            <a:endParaRPr lang="en-US" dirty="0"/>
          </a:p>
        </p:txBody>
      </p:sp>
    </p:spTree>
    <p:extLst>
      <p:ext uri="{BB962C8B-B14F-4D97-AF65-F5344CB8AC3E}">
        <p14:creationId xmlns:p14="http://schemas.microsoft.com/office/powerpoint/2010/main" val="2925957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Parables of Jesus (</a:t>
            </a:r>
            <a:r>
              <a:rPr lang="en-US" sz="1200" b="0" dirty="0" err="1">
                <a:solidFill>
                  <a:srgbClr val="FFFFFF"/>
                </a:solidFill>
                <a:latin typeface="Arial" charset="0"/>
                <a:ea typeface="ＭＳ Ｐゴシック" charset="0"/>
              </a:rPr>
              <a:t>pj</a:t>
            </a:r>
            <a:r>
              <a:rPr lang="en-US" sz="1200" b="0" dirty="0">
                <a:solidFill>
                  <a:srgbClr val="FFFFFF"/>
                </a:solidFill>
                <a:latin typeface="Arial" charset="0"/>
                <a:ea typeface="ＭＳ Ｐゴシック" charset="0"/>
              </a:rPr>
              <a:t>) link</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5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3</a:t>
            </a:fld>
            <a:endParaRPr lang="en-US"/>
          </a:p>
        </p:txBody>
      </p:sp>
    </p:spTree>
    <p:extLst>
      <p:ext uri="{BB962C8B-B14F-4D97-AF65-F5344CB8AC3E}">
        <p14:creationId xmlns:p14="http://schemas.microsoft.com/office/powerpoint/2010/main" val="66653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F0D061-6C80-4568-9B35-874F8BC2FE76}" type="slidenum">
              <a:rPr lang="en-US" smtClean="0"/>
              <a:t>4</a:t>
            </a:fld>
            <a:endParaRPr lang="en-US"/>
          </a:p>
        </p:txBody>
      </p:sp>
    </p:spTree>
    <p:extLst>
      <p:ext uri="{BB962C8B-B14F-4D97-AF65-F5344CB8AC3E}">
        <p14:creationId xmlns:p14="http://schemas.microsoft.com/office/powerpoint/2010/main" val="1487851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5</a:t>
            </a:fld>
            <a:endParaRPr lang="en-US"/>
          </a:p>
        </p:txBody>
      </p:sp>
    </p:spTree>
    <p:extLst>
      <p:ext uri="{BB962C8B-B14F-4D97-AF65-F5344CB8AC3E}">
        <p14:creationId xmlns:p14="http://schemas.microsoft.com/office/powerpoint/2010/main" val="1613076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6</a:t>
            </a:fld>
            <a:endParaRPr lang="en-US"/>
          </a:p>
        </p:txBody>
      </p:sp>
    </p:spTree>
    <p:extLst>
      <p:ext uri="{BB962C8B-B14F-4D97-AF65-F5344CB8AC3E}">
        <p14:creationId xmlns:p14="http://schemas.microsoft.com/office/powerpoint/2010/main" val="1149309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7</a:t>
            </a:fld>
            <a:endParaRPr lang="en-US"/>
          </a:p>
        </p:txBody>
      </p:sp>
    </p:spTree>
    <p:extLst>
      <p:ext uri="{BB962C8B-B14F-4D97-AF65-F5344CB8AC3E}">
        <p14:creationId xmlns:p14="http://schemas.microsoft.com/office/powerpoint/2010/main" val="1112354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8</a:t>
            </a:fld>
            <a:endParaRPr lang="en-US"/>
          </a:p>
        </p:txBody>
      </p:sp>
    </p:spTree>
    <p:extLst>
      <p:ext uri="{BB962C8B-B14F-4D97-AF65-F5344CB8AC3E}">
        <p14:creationId xmlns:p14="http://schemas.microsoft.com/office/powerpoint/2010/main" val="334886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9</a:t>
            </a:fld>
            <a:endParaRPr lang="en-US"/>
          </a:p>
        </p:txBody>
      </p:sp>
    </p:spTree>
    <p:extLst>
      <p:ext uri="{BB962C8B-B14F-4D97-AF65-F5344CB8AC3E}">
        <p14:creationId xmlns:p14="http://schemas.microsoft.com/office/powerpoint/2010/main" val="3207533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B68B99-0ED0-463B-9F43-92AD687C9D96}"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99021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68B99-0ED0-463B-9F43-92AD687C9D96}"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35724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68B99-0ED0-463B-9F43-92AD687C9D96}"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198143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353F27-A28C-4BD2-B59D-B80AA895C8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627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FEDBBD-6407-4CC4-B917-052662F489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257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81DA90-DC71-41AC-825B-F6BFCB6D39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070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266FB2-432B-4775-89A0-CFA8BF7A4F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27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3D433D0-7BEF-4738-9ECB-7E523A55F3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327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9FA3A76-843C-4A10-B10B-C46C9102FD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2203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2319C1C-4E30-41E6-AE45-B91CEB01A4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1261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A40952-657D-47CF-83C1-3AF6F4C590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55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68B99-0ED0-463B-9F43-92AD687C9D96}"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120520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E49004B-5013-42E6-8E74-F1E8B9627C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903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4DE1AF-00F2-436C-B611-B90057BCD2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555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F9427D-19A9-44C5-8E20-F5C9DDBA9D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366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137713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017005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34460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8581F-700D-4CED-BB1A-C66F27A5240D}"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941233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18581F-700D-4CED-BB1A-C66F27A5240D}" type="datetimeFigureOut">
              <a:rPr lang="en-US" smtClean="0"/>
              <a:t>3/21/22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278752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18581F-700D-4CED-BB1A-C66F27A5240D}" type="datetimeFigureOut">
              <a:rPr lang="en-US" smtClean="0"/>
              <a:t>3/21/22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238517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8581F-700D-4CED-BB1A-C66F27A5240D}" type="datetimeFigureOut">
              <a:rPr lang="en-US" smtClean="0"/>
              <a:t>3/21/22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595215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B68B99-0ED0-463B-9F43-92AD687C9D96}"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50728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553712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648130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26216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0367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4262906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7375310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81183366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971252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0306590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407432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B68B99-0ED0-463B-9F43-92AD687C9D96}"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19414695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3775460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9581585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8044754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267269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237544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B68B99-0ED0-463B-9F43-92AD687C9D96}" type="datetimeFigureOut">
              <a:rPr lang="en-US" smtClean="0"/>
              <a:t>3/21/22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69363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B68B99-0ED0-463B-9F43-92AD687C9D96}" type="datetimeFigureOut">
              <a:rPr lang="en-US" smtClean="0"/>
              <a:t>3/21/22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310485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68B99-0ED0-463B-9F43-92AD687C9D96}" type="datetimeFigureOut">
              <a:rPr lang="en-US" smtClean="0"/>
              <a:t>3/21/22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3391390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B68B99-0ED0-463B-9F43-92AD687C9D96}"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59903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B68B99-0ED0-463B-9F43-92AD687C9D96}" type="datetimeFigureOut">
              <a:rPr lang="en-US" smtClean="0"/>
              <a:t>3/21/22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395132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68B99-0ED0-463B-9F43-92AD687C9D96}" type="datetimeFigureOut">
              <a:rPr lang="en-US" smtClean="0"/>
              <a:t>3/21/22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3EACA-2031-4DB6-8C8E-7E2414BFA981}" type="slidenum">
              <a:rPr lang="en-US" smtClean="0"/>
              <a:t>‹#›</a:t>
            </a:fld>
            <a:endParaRPr lang="en-US"/>
          </a:p>
        </p:txBody>
      </p:sp>
    </p:spTree>
    <p:extLst>
      <p:ext uri="{BB962C8B-B14F-4D97-AF65-F5344CB8AC3E}">
        <p14:creationId xmlns:p14="http://schemas.microsoft.com/office/powerpoint/2010/main" val="1638429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6AEC22D6-654B-46A8-866E-E55AF5E2D26D}"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9740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a:defRPr>
      </a:lvl2pPr>
      <a:lvl3pPr algn="ctr" rtl="0" fontAlgn="base">
        <a:spcBef>
          <a:spcPct val="0"/>
        </a:spcBef>
        <a:spcAft>
          <a:spcPct val="0"/>
        </a:spcAft>
        <a:defRPr sz="4400">
          <a:solidFill>
            <a:schemeClr val="tx2"/>
          </a:solidFill>
          <a:latin typeface="Times"/>
        </a:defRPr>
      </a:lvl3pPr>
      <a:lvl4pPr algn="ctr" rtl="0" fontAlgn="base">
        <a:spcBef>
          <a:spcPct val="0"/>
        </a:spcBef>
        <a:spcAft>
          <a:spcPct val="0"/>
        </a:spcAft>
        <a:defRPr sz="4400">
          <a:solidFill>
            <a:schemeClr val="tx2"/>
          </a:solidFill>
          <a:latin typeface="Times"/>
        </a:defRPr>
      </a:lvl4pPr>
      <a:lvl5pPr algn="ctr" rtl="0" fontAlgn="base">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8581F-700D-4CED-BB1A-C66F27A5240D}" type="datetimeFigureOut">
              <a:rPr lang="en-US" smtClean="0"/>
              <a:t>3/21/22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E26-0528-4772-A48F-668DFB92F684}" type="slidenum">
              <a:rPr lang="en-US" smtClean="0"/>
              <a:t>‹#›</a:t>
            </a:fld>
            <a:endParaRPr lang="en-US"/>
          </a:p>
        </p:txBody>
      </p:sp>
    </p:spTree>
    <p:extLst>
      <p:ext uri="{BB962C8B-B14F-4D97-AF65-F5344CB8AC3E}">
        <p14:creationId xmlns:p14="http://schemas.microsoft.com/office/powerpoint/2010/main" val="27140981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60380119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png"/><Relationship Id="rId12"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xml"/><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notesSlide" Target="../notesSlides/notesSlide11.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0.wdp"/><Relationship Id="rId5" Type="http://schemas.openxmlformats.org/officeDocument/2006/relationships/image" Target="../media/image2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12.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3.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13.wdp"/><Relationship Id="rId5" Type="http://schemas.openxmlformats.org/officeDocument/2006/relationships/image" Target="../media/image2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3.jp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4.xml"/><Relationship Id="rId7" Type="http://schemas.openxmlformats.org/officeDocument/2006/relationships/image" Target="../media/image3.png"/><Relationship Id="rId12" Type="http://schemas.microsoft.com/office/2007/relationships/hdphoto" Target="../media/hdphoto15.wdp"/><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jp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15.xml"/><Relationship Id="rId7" Type="http://schemas.openxmlformats.org/officeDocument/2006/relationships/image" Target="../media/image31.png"/><Relationship Id="rId2" Type="http://schemas.openxmlformats.org/officeDocument/2006/relationships/slideLayout" Target="../slideLayouts/slideLayout24.xml"/><Relationship Id="rId1" Type="http://schemas.openxmlformats.org/officeDocument/2006/relationships/tags" Target="../tags/tag16.xml"/><Relationship Id="rId6" Type="http://schemas.microsoft.com/office/2007/relationships/hdphoto" Target="../media/hdphoto16.wdp"/><Relationship Id="rId5" Type="http://schemas.openxmlformats.org/officeDocument/2006/relationships/image" Target="../media/image30.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17.xml"/><Relationship Id="rId6" Type="http://schemas.microsoft.com/office/2007/relationships/hdphoto" Target="../media/hdphoto18.wdp"/><Relationship Id="rId5" Type="http://schemas.openxmlformats.org/officeDocument/2006/relationships/image" Target="../media/image33.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17.xml"/><Relationship Id="rId7" Type="http://schemas.openxmlformats.org/officeDocument/2006/relationships/image" Target="../media/image31.png"/><Relationship Id="rId2" Type="http://schemas.openxmlformats.org/officeDocument/2006/relationships/slideLayout" Target="../slideLayouts/slideLayout24.xml"/><Relationship Id="rId1" Type="http://schemas.openxmlformats.org/officeDocument/2006/relationships/tags" Target="../tags/tag18.xml"/><Relationship Id="rId6" Type="http://schemas.microsoft.com/office/2007/relationships/hdphoto" Target="../media/hdphoto19.wdp"/><Relationship Id="rId5" Type="http://schemas.openxmlformats.org/officeDocument/2006/relationships/image" Target="../media/image30.png"/><Relationship Id="rId10" Type="http://schemas.microsoft.com/office/2007/relationships/hdphoto" Target="../media/hdphoto20.wdp"/><Relationship Id="rId4" Type="http://schemas.openxmlformats.org/officeDocument/2006/relationships/image" Target="../media/image29.jp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notesSlide" Target="../notesSlides/notesSlide18.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9.xml"/><Relationship Id="rId6" Type="http://schemas.microsoft.com/office/2007/relationships/hdphoto" Target="../media/hdphoto21.wdp"/><Relationship Id="rId5" Type="http://schemas.openxmlformats.org/officeDocument/2006/relationships/image" Target="../media/image36.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7.wdp"/><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FDD2F2A-3F29-D44E-9CAF-35624D957A61}"/>
              </a:ext>
            </a:extLst>
          </p:cNvPr>
          <p:cNvGrpSpPr/>
          <p:nvPr/>
        </p:nvGrpSpPr>
        <p:grpSpPr>
          <a:xfrm>
            <a:off x="4798830" y="802065"/>
            <a:ext cx="4116570" cy="5760660"/>
            <a:chOff x="4798830" y="802065"/>
            <a:chExt cx="4116570" cy="5760660"/>
          </a:xfrm>
        </p:grpSpPr>
        <p:grpSp>
          <p:nvGrpSpPr>
            <p:cNvPr id="19" name="Group 18">
              <a:extLst>
                <a:ext uri="{FF2B5EF4-FFF2-40B4-BE49-F238E27FC236}">
                  <a16:creationId xmlns:a16="http://schemas.microsoft.com/office/drawing/2014/main" id="{A0242FA4-0C08-874B-A841-44C72D1FBF8F}"/>
                </a:ext>
              </a:extLst>
            </p:cNvPr>
            <p:cNvGrpSpPr/>
            <p:nvPr/>
          </p:nvGrpSpPr>
          <p:grpSpPr>
            <a:xfrm>
              <a:off x="4798830" y="802065"/>
              <a:ext cx="4116570" cy="5760660"/>
              <a:chOff x="4798830" y="802065"/>
              <a:chExt cx="4116570" cy="5760660"/>
            </a:xfrm>
          </p:grpSpPr>
          <p:pic>
            <p:nvPicPr>
              <p:cNvPr id="21" name="Picture 20">
                <a:extLst>
                  <a:ext uri="{FF2B5EF4-FFF2-40B4-BE49-F238E27FC236}">
                    <a16:creationId xmlns:a16="http://schemas.microsoft.com/office/drawing/2014/main" id="{C7959B85-C625-6D40-B4E5-DE3D2AA1AF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8830" y="802065"/>
                <a:ext cx="4116570" cy="5760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2" name="TextBox 21">
                <a:extLst>
                  <a:ext uri="{FF2B5EF4-FFF2-40B4-BE49-F238E27FC236}">
                    <a16:creationId xmlns:a16="http://schemas.microsoft.com/office/drawing/2014/main" id="{FC99D21B-7979-414C-BEAB-6EDF32997784}"/>
                  </a:ext>
                </a:extLst>
              </p:cNvPr>
              <p:cNvSpPr txBox="1"/>
              <p:nvPr/>
            </p:nvSpPr>
            <p:spPr>
              <a:xfrm>
                <a:off x="6324600" y="986135"/>
                <a:ext cx="1295400" cy="461665"/>
              </a:xfrm>
              <a:prstGeom prst="rect">
                <a:avLst/>
              </a:prstGeom>
              <a:noFill/>
            </p:spPr>
            <p:txBody>
              <a:bodyPr wrap="square" rtlCol="0">
                <a:spAutoFit/>
              </a:bodyPr>
              <a:lstStyle/>
              <a:p>
                <a:pPr algn="ctr"/>
                <a:r>
                  <a:rPr lang="en-US" sz="2400" b="1" u="sng" dirty="0">
                    <a:effectLst>
                      <a:glow rad="228600">
                        <a:schemeClr val="bg1">
                          <a:alpha val="40000"/>
                        </a:schemeClr>
                      </a:glow>
                    </a:effectLst>
                    <a:latin typeface="Comic Sans MS" pitchFamily="66" charset="0"/>
                    <a:sym typeface="Wingdings"/>
                  </a:rPr>
                  <a:t>Wise</a:t>
                </a:r>
                <a:endParaRPr lang="en-US" sz="2400" b="1" u="sng" dirty="0">
                  <a:effectLst>
                    <a:glow rad="228600">
                      <a:schemeClr val="bg1">
                        <a:alpha val="40000"/>
                      </a:schemeClr>
                    </a:glow>
                  </a:effectLst>
                  <a:latin typeface="Comic Sans MS" pitchFamily="66" charset="0"/>
                </a:endParaRPr>
              </a:p>
            </p:txBody>
          </p:sp>
        </p:grpSp>
        <p:pic>
          <p:nvPicPr>
            <p:cNvPr id="20" name="Picture 19">
              <a:extLst>
                <a:ext uri="{FF2B5EF4-FFF2-40B4-BE49-F238E27FC236}">
                  <a16:creationId xmlns:a16="http://schemas.microsoft.com/office/drawing/2014/main" id="{BDE62385-1609-5448-B60B-82195752E68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a:xfrm>
              <a:off x="5142615" y="1788794"/>
              <a:ext cx="3429000" cy="2707006"/>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grpSp>
        <p:nvGrpSpPr>
          <p:cNvPr id="23" name="Group 22">
            <a:extLst>
              <a:ext uri="{FF2B5EF4-FFF2-40B4-BE49-F238E27FC236}">
                <a16:creationId xmlns:a16="http://schemas.microsoft.com/office/drawing/2014/main" id="{8019EF95-74A7-7C4B-AEC4-85351B7861DD}"/>
              </a:ext>
            </a:extLst>
          </p:cNvPr>
          <p:cNvGrpSpPr/>
          <p:nvPr/>
        </p:nvGrpSpPr>
        <p:grpSpPr>
          <a:xfrm>
            <a:off x="228600" y="762000"/>
            <a:ext cx="4130311" cy="5760660"/>
            <a:chOff x="228600" y="762000"/>
            <a:chExt cx="4130311" cy="5760660"/>
          </a:xfrm>
        </p:grpSpPr>
        <p:grpSp>
          <p:nvGrpSpPr>
            <p:cNvPr id="24" name="Group 23">
              <a:extLst>
                <a:ext uri="{FF2B5EF4-FFF2-40B4-BE49-F238E27FC236}">
                  <a16:creationId xmlns:a16="http://schemas.microsoft.com/office/drawing/2014/main" id="{1E83AADE-26F3-A74F-8BE1-D609278B40F9}"/>
                </a:ext>
              </a:extLst>
            </p:cNvPr>
            <p:cNvGrpSpPr/>
            <p:nvPr/>
          </p:nvGrpSpPr>
          <p:grpSpPr>
            <a:xfrm>
              <a:off x="228600" y="762000"/>
              <a:ext cx="4130311" cy="5760660"/>
              <a:chOff x="228600" y="762000"/>
              <a:chExt cx="4130311" cy="5760660"/>
            </a:xfrm>
          </p:grpSpPr>
          <p:pic>
            <p:nvPicPr>
              <p:cNvPr id="26" name="Picture 25">
                <a:extLst>
                  <a:ext uri="{FF2B5EF4-FFF2-40B4-BE49-F238E27FC236}">
                    <a16:creationId xmlns:a16="http://schemas.microsoft.com/office/drawing/2014/main" id="{0BE5125A-32BF-F141-836D-C706C463C189}"/>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228600" y="762000"/>
                <a:ext cx="4130311" cy="5760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7" name="TextBox 26">
                <a:extLst>
                  <a:ext uri="{FF2B5EF4-FFF2-40B4-BE49-F238E27FC236}">
                    <a16:creationId xmlns:a16="http://schemas.microsoft.com/office/drawing/2014/main" id="{5205D852-8F0C-974D-857B-26DE5047A4D0}"/>
                  </a:ext>
                </a:extLst>
              </p:cNvPr>
              <p:cNvSpPr txBox="1"/>
              <p:nvPr/>
            </p:nvSpPr>
            <p:spPr>
              <a:xfrm>
                <a:off x="1600200" y="986135"/>
                <a:ext cx="1295400" cy="461665"/>
              </a:xfrm>
              <a:prstGeom prst="rect">
                <a:avLst/>
              </a:prstGeom>
              <a:noFill/>
            </p:spPr>
            <p:txBody>
              <a:bodyPr wrap="square" rtlCol="0">
                <a:spAutoFit/>
              </a:bodyPr>
              <a:lstStyle/>
              <a:p>
                <a:pPr algn="ctr"/>
                <a:r>
                  <a:rPr lang="en-US" sz="2400" b="1" u="sng" dirty="0">
                    <a:effectLst>
                      <a:glow rad="228600">
                        <a:schemeClr val="bg1">
                          <a:alpha val="40000"/>
                        </a:schemeClr>
                      </a:glow>
                    </a:effectLst>
                    <a:latin typeface="Comic Sans MS" pitchFamily="66" charset="0"/>
                    <a:sym typeface="Wingdings"/>
                  </a:rPr>
                  <a:t>Foolish</a:t>
                </a:r>
                <a:endParaRPr lang="en-US" sz="2400" b="1" u="sng" dirty="0">
                  <a:effectLst>
                    <a:glow rad="228600">
                      <a:schemeClr val="bg1">
                        <a:alpha val="40000"/>
                      </a:schemeClr>
                    </a:glow>
                  </a:effectLst>
                  <a:latin typeface="Comic Sans MS" pitchFamily="66" charset="0"/>
                </a:endParaRPr>
              </a:p>
            </p:txBody>
          </p:sp>
        </p:grpSp>
        <p:pic>
          <p:nvPicPr>
            <p:cNvPr id="25" name="Picture 24">
              <a:extLst>
                <a:ext uri="{FF2B5EF4-FFF2-40B4-BE49-F238E27FC236}">
                  <a16:creationId xmlns:a16="http://schemas.microsoft.com/office/drawing/2014/main" id="{691E6B0E-B63A-2B4A-B6E2-DCF37674422D}"/>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a:stretch/>
          </p:blipFill>
          <p:spPr>
            <a:xfrm>
              <a:off x="609600" y="1788794"/>
              <a:ext cx="3390015" cy="2707006"/>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sp>
        <p:nvSpPr>
          <p:cNvPr id="2" name="TextBox 1">
            <a:extLst>
              <a:ext uri="{FF2B5EF4-FFF2-40B4-BE49-F238E27FC236}">
                <a16:creationId xmlns:a16="http://schemas.microsoft.com/office/drawing/2014/main" id="{003AC2B9-E89B-4E87-917C-E34CC3B09AA0}"/>
              </a:ext>
            </a:extLst>
          </p:cNvPr>
          <p:cNvSpPr txBox="1"/>
          <p:nvPr/>
        </p:nvSpPr>
        <p:spPr>
          <a:xfrm>
            <a:off x="-83172" y="1499698"/>
            <a:ext cx="9341471" cy="646331"/>
          </a:xfrm>
          <a:prstGeom prst="rect">
            <a:avLst/>
          </a:prstGeom>
          <a:noFill/>
        </p:spPr>
        <p:txBody>
          <a:bodyPr wrap="square" rtlCol="0">
            <a:spAutoFit/>
          </a:bodyPr>
          <a:lstStyle/>
          <a:p>
            <a:pPr algn="ctr"/>
            <a:r>
              <a:rPr lang="en-US" sz="3600" b="1" dirty="0">
                <a:ln w="10160">
                  <a:solidFill>
                    <a:schemeClr val="accent2">
                      <a:lumMod val="50000"/>
                    </a:schemeClr>
                  </a:solidFill>
                  <a:prstDash val="solid"/>
                </a:ln>
                <a:solidFill>
                  <a:srgbClr val="FFFFFF"/>
                </a:solidFill>
                <a:effectLst>
                  <a:glow rad="228600">
                    <a:schemeClr val="tx1"/>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Matthew 7:21, 24-27; Luke 6:46-49 </a:t>
            </a:r>
          </a:p>
        </p:txBody>
      </p:sp>
      <p:sp>
        <p:nvSpPr>
          <p:cNvPr id="3" name="TextBox 2">
            <a:extLst>
              <a:ext uri="{FF2B5EF4-FFF2-40B4-BE49-F238E27FC236}">
                <a16:creationId xmlns:a16="http://schemas.microsoft.com/office/drawing/2014/main" id="{AE782D3D-C953-4298-B8DE-1DBD941B2494}"/>
              </a:ext>
            </a:extLst>
          </p:cNvPr>
          <p:cNvSpPr txBox="1"/>
          <p:nvPr/>
        </p:nvSpPr>
        <p:spPr>
          <a:xfrm>
            <a:off x="-114300" y="802065"/>
            <a:ext cx="9372599" cy="769441"/>
          </a:xfrm>
          <a:prstGeom prst="rect">
            <a:avLst/>
          </a:prstGeom>
          <a:noFill/>
        </p:spPr>
        <p:txBody>
          <a:bodyPr wrap="square" rtlCol="0">
            <a:spAutoFit/>
          </a:bodyPr>
          <a:lstStyle/>
          <a:p>
            <a:pPr algn="ctr"/>
            <a:r>
              <a:rPr lang="en-US" sz="4400" b="1" dirty="0">
                <a:ln w="10160">
                  <a:solidFill>
                    <a:schemeClr val="accent2">
                      <a:lumMod val="50000"/>
                    </a:schemeClr>
                  </a:solidFill>
                  <a:prstDash val="solid"/>
                </a:ln>
                <a:solidFill>
                  <a:srgbClr val="FFFFFF"/>
                </a:solidFill>
                <a:effectLst>
                  <a:glow rad="228600">
                    <a:schemeClr val="tx1"/>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The Wise and Foolish Builders</a:t>
            </a:r>
          </a:p>
        </p:txBody>
      </p:sp>
      <p:pic>
        <p:nvPicPr>
          <p:cNvPr id="8" name="Picture 7">
            <a:extLst>
              <a:ext uri="{FF2B5EF4-FFF2-40B4-BE49-F238E27FC236}">
                <a16:creationId xmlns:a16="http://schemas.microsoft.com/office/drawing/2014/main" id="{05B2A358-63B6-4E09-B5C9-20A09FF1C5D6}"/>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10000" b="96500" l="9738" r="89888"/>
                    </a14:imgEffect>
                  </a14:imgLayer>
                </a14:imgProps>
              </a:ext>
              <a:ext uri="{28A0092B-C50C-407E-A947-70E740481C1C}">
                <a14:useLocalDpi xmlns:a14="http://schemas.microsoft.com/office/drawing/2010/main"/>
              </a:ext>
            </a:extLst>
          </a:blip>
          <a:srcRect l="15673" t="12648" r="17573" b="7369"/>
          <a:stretch/>
        </p:blipFill>
        <p:spPr>
          <a:xfrm rot="1178957">
            <a:off x="7029687" y="2578243"/>
            <a:ext cx="2468106" cy="421497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711E8C8-047E-6142-866A-E2F9BBBE3EE5}"/>
              </a:ext>
            </a:extLst>
          </p:cNvPr>
          <p:cNvSpPr>
            <a:spLocks noChangeArrowheads="1"/>
          </p:cNvSpPr>
          <p:nvPr/>
        </p:nvSpPr>
        <p:spPr bwMode="auto">
          <a:xfrm>
            <a:off x="456763" y="5676330"/>
            <a:ext cx="5593218"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David Martin • Amman International Church</a:t>
            </a:r>
            <a:b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lang="en-US" b="1" kern="0" dirty="0">
                <a:solidFill>
                  <a:srgbClr val="FFFFFF"/>
                </a:solidFill>
                <a:effectLst>
                  <a:outerShdw blurRad="38100" dist="38100" dir="2700000" algn="tl">
                    <a:srgbClr val="000000"/>
                  </a:outerShdw>
                </a:effectLst>
                <a:latin typeface="Arial"/>
                <a:ea typeface="ＭＳ Ｐゴシック" charset="0"/>
                <a:cs typeface="Arial"/>
              </a:rPr>
              <a:t>org</a:t>
            </a: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custDataLst>
      <p:tags r:id="rId1"/>
    </p:custDataLst>
    <p:extLst>
      <p:ext uri="{BB962C8B-B14F-4D97-AF65-F5344CB8AC3E}">
        <p14:creationId xmlns:p14="http://schemas.microsoft.com/office/powerpoint/2010/main" val="30298316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amond(in)">
                                      <p:cBhvr>
                                        <p:cTn id="25" dur="2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amond(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3000">
              <a:schemeClr val="tx1"/>
            </a:gs>
            <a:gs pos="60000">
              <a:schemeClr val="tx1">
                <a:lumMod val="75000"/>
                <a:lumOff val="25000"/>
              </a:schemeClr>
            </a:gs>
            <a:gs pos="40000">
              <a:schemeClr val="tx1">
                <a:lumMod val="75000"/>
                <a:lumOff val="25000"/>
              </a:schemeClr>
            </a:gs>
            <a:gs pos="50000">
              <a:schemeClr val="bg1">
                <a:lumMod val="85000"/>
              </a:schemeClr>
            </a:gs>
            <a:gs pos="87000">
              <a:schemeClr val="tx1"/>
            </a:gs>
          </a:gsLst>
          <a:lin ang="189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a:xfrm>
            <a:off x="363617" y="381000"/>
            <a:ext cx="8399383" cy="6033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l="-15056"/>
          <a:stretch/>
        </p:blipFill>
        <p:spPr>
          <a:xfrm>
            <a:off x="-609600" y="2290963"/>
            <a:ext cx="4800600" cy="4338437"/>
          </a:xfrm>
          <a:prstGeom prst="rect">
            <a:avLst/>
          </a:prstGeom>
          <a:ln>
            <a:noFill/>
          </a:ln>
          <a:effectLst>
            <a:softEdge rad="635000"/>
          </a:effectLst>
        </p:spPr>
      </p:pic>
      <p:sp>
        <p:nvSpPr>
          <p:cNvPr id="11" name="TextBox 10"/>
          <p:cNvSpPr txBox="1"/>
          <p:nvPr/>
        </p:nvSpPr>
        <p:spPr>
          <a:xfrm>
            <a:off x="3282592" y="2576578"/>
            <a:ext cx="5175608" cy="523220"/>
          </a:xfrm>
          <a:prstGeom prst="rect">
            <a:avLst/>
          </a:prstGeom>
          <a:noFill/>
        </p:spPr>
        <p:txBody>
          <a:bodyPr wrap="square" rtlCol="0">
            <a:spAutoFit/>
          </a:bodyPr>
          <a:lstStyle/>
          <a:p>
            <a:r>
              <a:rPr lang="en-US" sz="2800" b="1" dirty="0">
                <a:effectLst>
                  <a:glow rad="457200">
                    <a:schemeClr val="bg1">
                      <a:alpha val="40000"/>
                    </a:schemeClr>
                  </a:glow>
                </a:effectLst>
                <a:latin typeface="Comic Sans MS" panose="030F0702030302020204" pitchFamily="66" charset="0"/>
                <a:sym typeface="Wingdings"/>
              </a:rPr>
              <a:t>One’s life (built day by day)</a:t>
            </a:r>
            <a:endParaRPr lang="en-US" sz="2800" b="1" dirty="0">
              <a:effectLst>
                <a:glow rad="457200">
                  <a:schemeClr val="bg1">
                    <a:alpha val="40000"/>
                  </a:schemeClr>
                </a:glow>
              </a:effectLst>
              <a:latin typeface="Comic Sans MS" panose="030F0702030302020204" pitchFamily="66" charset="0"/>
            </a:endParaRPr>
          </a:p>
        </p:txBody>
      </p:sp>
      <p:grpSp>
        <p:nvGrpSpPr>
          <p:cNvPr id="2" name="Group 1">
            <a:extLst>
              <a:ext uri="{FF2B5EF4-FFF2-40B4-BE49-F238E27FC236}">
                <a16:creationId xmlns:a16="http://schemas.microsoft.com/office/drawing/2014/main" id="{524577CC-E583-4800-84AD-21F94F283DBA}"/>
              </a:ext>
            </a:extLst>
          </p:cNvPr>
          <p:cNvGrpSpPr/>
          <p:nvPr/>
        </p:nvGrpSpPr>
        <p:grpSpPr>
          <a:xfrm>
            <a:off x="5416192" y="3128154"/>
            <a:ext cx="3575408" cy="1828800"/>
            <a:chOff x="5334000" y="2723490"/>
            <a:chExt cx="3575408" cy="1828800"/>
          </a:xfrm>
        </p:grpSpPr>
        <p:sp>
          <p:nvSpPr>
            <p:cNvPr id="12" name="TextBox 11"/>
            <p:cNvSpPr txBox="1"/>
            <p:nvPr/>
          </p:nvSpPr>
          <p:spPr>
            <a:xfrm>
              <a:off x="5334000" y="2723490"/>
              <a:ext cx="3575408" cy="1384995"/>
            </a:xfrm>
            <a:prstGeom prst="rect">
              <a:avLst/>
            </a:prstGeom>
            <a:noFill/>
          </p:spPr>
          <p:txBody>
            <a:bodyPr wrap="square" rtlCol="0">
              <a:spAutoFit/>
            </a:bodyPr>
            <a:lstStyle/>
            <a:p>
              <a:r>
                <a:rPr lang="en-US" sz="2800" b="1" dirty="0">
                  <a:effectLst>
                    <a:glow rad="457200">
                      <a:schemeClr val="bg1">
                        <a:alpha val="40000"/>
                      </a:schemeClr>
                    </a:glow>
                  </a:effectLst>
                  <a:latin typeface="Comic Sans MS" panose="030F0702030302020204" pitchFamily="66" charset="0"/>
                  <a:sym typeface="Wingdings"/>
                </a:rPr>
                <a:t>Difficulties</a:t>
              </a:r>
              <a:br>
                <a:rPr lang="en-US" sz="2800" b="1" dirty="0">
                  <a:effectLst>
                    <a:glow rad="457200">
                      <a:schemeClr val="bg1">
                        <a:alpha val="40000"/>
                      </a:schemeClr>
                    </a:glow>
                  </a:effectLst>
                  <a:latin typeface="Comic Sans MS" panose="030F0702030302020204" pitchFamily="66" charset="0"/>
                  <a:sym typeface="Wingdings"/>
                </a:rPr>
              </a:br>
              <a:r>
                <a:rPr lang="en-US" sz="2800" b="1" dirty="0">
                  <a:effectLst>
                    <a:glow rad="457200">
                      <a:schemeClr val="bg1">
                        <a:alpha val="40000"/>
                      </a:schemeClr>
                    </a:glow>
                  </a:effectLst>
                  <a:latin typeface="Comic Sans MS" panose="030F0702030302020204" pitchFamily="66" charset="0"/>
                  <a:sym typeface="Wingdings"/>
                </a:rPr>
                <a:t>Disappointments</a:t>
              </a:r>
              <a:br>
                <a:rPr lang="en-US" sz="2800" b="1" dirty="0">
                  <a:effectLst>
                    <a:glow rad="457200">
                      <a:schemeClr val="bg1">
                        <a:alpha val="40000"/>
                      </a:schemeClr>
                    </a:glow>
                  </a:effectLst>
                  <a:latin typeface="Comic Sans MS" panose="030F0702030302020204" pitchFamily="66" charset="0"/>
                  <a:sym typeface="Wingdings"/>
                </a:rPr>
              </a:br>
              <a:r>
                <a:rPr lang="en-US" sz="2800" b="1" dirty="0">
                  <a:effectLst>
                    <a:glow rad="457200">
                      <a:schemeClr val="bg1">
                        <a:alpha val="40000"/>
                      </a:schemeClr>
                    </a:glow>
                  </a:effectLst>
                  <a:latin typeface="Comic Sans MS" panose="030F0702030302020204" pitchFamily="66" charset="0"/>
                  <a:sym typeface="Wingdings"/>
                </a:rPr>
                <a:t>Persecutions</a:t>
              </a:r>
              <a:endParaRPr lang="en-US" sz="2800" b="1" dirty="0">
                <a:effectLst>
                  <a:glow rad="457200">
                    <a:schemeClr val="bg1">
                      <a:alpha val="40000"/>
                    </a:schemeClr>
                  </a:glow>
                </a:effectLst>
                <a:latin typeface="Comic Sans MS" panose="030F0702030302020204" pitchFamily="66" charset="0"/>
              </a:endParaRPr>
            </a:p>
          </p:txBody>
        </p:sp>
        <p:sp>
          <p:nvSpPr>
            <p:cNvPr id="13" name="TextBox 12"/>
            <p:cNvSpPr txBox="1"/>
            <p:nvPr/>
          </p:nvSpPr>
          <p:spPr>
            <a:xfrm>
              <a:off x="5334001" y="4029070"/>
              <a:ext cx="3042007" cy="523220"/>
            </a:xfrm>
            <a:prstGeom prst="rect">
              <a:avLst/>
            </a:prstGeom>
            <a:noFill/>
          </p:spPr>
          <p:txBody>
            <a:bodyPr wrap="square" rtlCol="0">
              <a:spAutoFit/>
            </a:bodyPr>
            <a:lstStyle/>
            <a:p>
              <a:r>
                <a:rPr lang="en-US" sz="2800" b="1" dirty="0">
                  <a:solidFill>
                    <a:srgbClr val="C00000"/>
                  </a:solidFill>
                  <a:effectLst>
                    <a:glow rad="457200">
                      <a:schemeClr val="bg1">
                        <a:alpha val="40000"/>
                      </a:schemeClr>
                    </a:glow>
                  </a:effectLst>
                  <a:latin typeface="Comic Sans MS" panose="030F0702030302020204" pitchFamily="66" charset="0"/>
                  <a:sym typeface="Wingdings"/>
                </a:rPr>
                <a:t>Final judgment</a:t>
              </a:r>
              <a:endParaRPr lang="en-US" sz="2800" b="1" dirty="0">
                <a:solidFill>
                  <a:srgbClr val="C00000"/>
                </a:solidFill>
                <a:effectLst>
                  <a:glow rad="457200">
                    <a:schemeClr val="bg1">
                      <a:alpha val="40000"/>
                    </a:schemeClr>
                  </a:glow>
                </a:effectLst>
                <a:latin typeface="Comic Sans MS" panose="030F0702030302020204" pitchFamily="66" charset="0"/>
              </a:endParaRPr>
            </a:p>
          </p:txBody>
        </p:sp>
      </p:grpSp>
      <p:pic>
        <p:nvPicPr>
          <p:cNvPr id="5" name="Picture 4"/>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0000" b="96500" l="9738" r="89888"/>
                    </a14:imgEffect>
                  </a14:imgLayer>
                </a14:imgProps>
              </a:ext>
              <a:ext uri="{28A0092B-C50C-407E-A947-70E740481C1C}">
                <a14:useLocalDpi xmlns:a14="http://schemas.microsoft.com/office/drawing/2010/main"/>
              </a:ext>
            </a:extLst>
          </a:blip>
          <a:srcRect l="15673" t="12648" r="17573" b="7369"/>
          <a:stretch/>
        </p:blipFill>
        <p:spPr>
          <a:xfrm rot="1306143">
            <a:off x="7685940" y="3806766"/>
            <a:ext cx="1711430" cy="3072016"/>
          </a:xfrm>
          <a:prstGeom prst="rect">
            <a:avLst/>
          </a:prstGeom>
        </p:spPr>
      </p:pic>
      <p:sp>
        <p:nvSpPr>
          <p:cNvPr id="14" name="TextBox 13">
            <a:extLst>
              <a:ext uri="{FF2B5EF4-FFF2-40B4-BE49-F238E27FC236}">
                <a16:creationId xmlns:a16="http://schemas.microsoft.com/office/drawing/2014/main" id="{866A8535-6397-4FB6-9753-9754A108356B}"/>
              </a:ext>
            </a:extLst>
          </p:cNvPr>
          <p:cNvSpPr txBox="1"/>
          <p:nvPr/>
        </p:nvSpPr>
        <p:spPr>
          <a:xfrm>
            <a:off x="999945" y="524315"/>
            <a:ext cx="706505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chemeClr val="tx1">
                      <a:lumMod val="65000"/>
                      <a:lumOff val="35000"/>
                    </a:schemeClr>
                  </a:solidFill>
                  <a:prstDash val="solid"/>
                </a:ln>
                <a:effectLst>
                  <a:glow rad="508000">
                    <a:schemeClr val="bg1">
                      <a:alpha val="57000"/>
                    </a:schemeClr>
                  </a:glow>
                </a:effectLst>
                <a:uLnTx/>
                <a:uFillTx/>
                <a:latin typeface="Comic Sans MS" panose="030F0702030302020204" pitchFamily="66" charset="0"/>
                <a:ea typeface="+mn-ea"/>
                <a:cs typeface="+mn-cs"/>
              </a:rPr>
              <a:t>The wise builder</a:t>
            </a:r>
          </a:p>
        </p:txBody>
      </p:sp>
      <p:sp>
        <p:nvSpPr>
          <p:cNvPr id="16" name="TextBox 15">
            <a:extLst>
              <a:ext uri="{FF2B5EF4-FFF2-40B4-BE49-F238E27FC236}">
                <a16:creationId xmlns:a16="http://schemas.microsoft.com/office/drawing/2014/main" id="{CA7CAB50-5029-49FB-8334-A7CDD680388A}"/>
              </a:ext>
            </a:extLst>
          </p:cNvPr>
          <p:cNvSpPr txBox="1"/>
          <p:nvPr/>
        </p:nvSpPr>
        <p:spPr>
          <a:xfrm>
            <a:off x="6025792" y="4953000"/>
            <a:ext cx="2358421" cy="954107"/>
          </a:xfrm>
          <a:prstGeom prst="rect">
            <a:avLst/>
          </a:prstGeom>
          <a:noFill/>
        </p:spPr>
        <p:txBody>
          <a:bodyPr wrap="square" rtlCol="0">
            <a:spAutoFit/>
          </a:bodyPr>
          <a:lstStyle/>
          <a:p>
            <a:r>
              <a:rPr lang="en-US" sz="2800" b="1" dirty="0">
                <a:effectLst>
                  <a:glow rad="457200">
                    <a:schemeClr val="bg1">
                      <a:alpha val="40000"/>
                    </a:schemeClr>
                  </a:glow>
                </a:effectLst>
                <a:latin typeface="Comic Sans MS" panose="030F0702030302020204" pitchFamily="66" charset="0"/>
                <a:sym typeface="Wingdings"/>
              </a:rPr>
              <a:t>Jesus and His Word</a:t>
            </a:r>
            <a:endParaRPr lang="en-US" sz="2800" b="1" dirty="0">
              <a:effectLst>
                <a:glow rad="457200">
                  <a:schemeClr val="bg1">
                    <a:alpha val="40000"/>
                  </a:schemeClr>
                </a:glow>
              </a:effectLst>
              <a:latin typeface="Comic Sans MS" panose="030F0702030302020204" pitchFamily="66" charset="0"/>
            </a:endParaRPr>
          </a:p>
        </p:txBody>
      </p:sp>
      <p:grpSp>
        <p:nvGrpSpPr>
          <p:cNvPr id="21" name="Group 20">
            <a:extLst>
              <a:ext uri="{FF2B5EF4-FFF2-40B4-BE49-F238E27FC236}">
                <a16:creationId xmlns:a16="http://schemas.microsoft.com/office/drawing/2014/main" id="{5F5AF754-9A68-4ECC-853B-B69ADC3157A5}"/>
              </a:ext>
            </a:extLst>
          </p:cNvPr>
          <p:cNvGrpSpPr/>
          <p:nvPr/>
        </p:nvGrpSpPr>
        <p:grpSpPr>
          <a:xfrm>
            <a:off x="742071" y="1128359"/>
            <a:ext cx="5599252" cy="4347861"/>
            <a:chOff x="742071" y="1128359"/>
            <a:chExt cx="5599252" cy="4347861"/>
          </a:xfrm>
        </p:grpSpPr>
        <p:sp>
          <p:nvSpPr>
            <p:cNvPr id="8" name="TextBox 7"/>
            <p:cNvSpPr txBox="1"/>
            <p:nvPr/>
          </p:nvSpPr>
          <p:spPr>
            <a:xfrm>
              <a:off x="742071" y="2576578"/>
              <a:ext cx="2664786" cy="523220"/>
            </a:xfrm>
            <a:prstGeom prst="rect">
              <a:avLst/>
            </a:prstGeom>
            <a:noFill/>
          </p:spPr>
          <p:txBody>
            <a:bodyPr wrap="square" rtlCol="0">
              <a:spAutoFit/>
            </a:bodyPr>
            <a:lstStyle/>
            <a:p>
              <a:r>
                <a:rPr lang="en-US" sz="2800" b="1" dirty="0">
                  <a:effectLst>
                    <a:glow rad="457200">
                      <a:schemeClr val="bg1">
                        <a:alpha val="40000"/>
                      </a:schemeClr>
                    </a:glow>
                  </a:effectLst>
                  <a:latin typeface="Comic Sans MS" panose="030F0702030302020204" pitchFamily="66" charset="0"/>
                  <a:sym typeface="Wingdings"/>
                </a:rPr>
                <a:t>The house =</a:t>
              </a:r>
              <a:endParaRPr lang="en-US" sz="2800" b="1" dirty="0">
                <a:effectLst>
                  <a:glow rad="457200">
                    <a:schemeClr val="bg1">
                      <a:alpha val="40000"/>
                    </a:schemeClr>
                  </a:glow>
                </a:effectLst>
                <a:latin typeface="Comic Sans MS" panose="030F0702030302020204" pitchFamily="66" charset="0"/>
              </a:endParaRPr>
            </a:p>
          </p:txBody>
        </p:sp>
        <p:sp>
          <p:nvSpPr>
            <p:cNvPr id="10" name="TextBox 9"/>
            <p:cNvSpPr txBox="1"/>
            <p:nvPr/>
          </p:nvSpPr>
          <p:spPr>
            <a:xfrm>
              <a:off x="3544399" y="3124141"/>
              <a:ext cx="2024193" cy="523220"/>
            </a:xfrm>
            <a:prstGeom prst="rect">
              <a:avLst/>
            </a:prstGeom>
            <a:noFill/>
          </p:spPr>
          <p:txBody>
            <a:bodyPr wrap="square" rtlCol="0">
              <a:spAutoFit/>
            </a:bodyPr>
            <a:lstStyle/>
            <a:p>
              <a:r>
                <a:rPr lang="en-US" sz="2800" b="1" dirty="0">
                  <a:effectLst>
                    <a:glow rad="457200">
                      <a:schemeClr val="bg1">
                        <a:alpha val="40000"/>
                      </a:schemeClr>
                    </a:glow>
                  </a:effectLst>
                  <a:latin typeface="Comic Sans MS" panose="030F0702030302020204" pitchFamily="66" charset="0"/>
                  <a:sym typeface="Wingdings"/>
                </a:rPr>
                <a:t>Storms =</a:t>
              </a:r>
              <a:endParaRPr lang="en-US" sz="2800" b="1" dirty="0">
                <a:effectLst>
                  <a:glow rad="457200">
                    <a:schemeClr val="bg1">
                      <a:alpha val="40000"/>
                    </a:schemeClr>
                  </a:glow>
                </a:effectLst>
                <a:latin typeface="Comic Sans MS" panose="030F0702030302020204" pitchFamily="66" charset="0"/>
              </a:endParaRPr>
            </a:p>
          </p:txBody>
        </p:sp>
        <p:sp>
          <p:nvSpPr>
            <p:cNvPr id="15" name="TextBox 14">
              <a:extLst>
                <a:ext uri="{FF2B5EF4-FFF2-40B4-BE49-F238E27FC236}">
                  <a16:creationId xmlns:a16="http://schemas.microsoft.com/office/drawing/2014/main" id="{FAA765B4-80DC-4239-8E5E-9EFCF8AB4594}"/>
                </a:ext>
              </a:extLst>
            </p:cNvPr>
            <p:cNvSpPr txBox="1"/>
            <p:nvPr/>
          </p:nvSpPr>
          <p:spPr>
            <a:xfrm>
              <a:off x="3544398" y="4953000"/>
              <a:ext cx="2796925" cy="523220"/>
            </a:xfrm>
            <a:prstGeom prst="rect">
              <a:avLst/>
            </a:prstGeom>
            <a:noFill/>
          </p:spPr>
          <p:txBody>
            <a:bodyPr wrap="square" rtlCol="0">
              <a:spAutoFit/>
            </a:bodyPr>
            <a:lstStyle/>
            <a:p>
              <a:r>
                <a:rPr lang="en-US" sz="2800" b="1" dirty="0">
                  <a:effectLst>
                    <a:glow rad="457200">
                      <a:schemeClr val="bg1">
                        <a:alpha val="40000"/>
                      </a:schemeClr>
                    </a:glow>
                  </a:effectLst>
                  <a:latin typeface="Comic Sans MS" panose="030F0702030302020204" pitchFamily="66" charset="0"/>
                  <a:sym typeface="Wingdings"/>
                </a:rPr>
                <a:t>Foundation =</a:t>
              </a:r>
              <a:endParaRPr lang="en-US" sz="2800" b="1" dirty="0">
                <a:effectLst>
                  <a:glow rad="457200">
                    <a:schemeClr val="bg1">
                      <a:alpha val="40000"/>
                    </a:schemeClr>
                  </a:glow>
                </a:effectLst>
                <a:latin typeface="Comic Sans MS" panose="030F0702030302020204" pitchFamily="66" charset="0"/>
              </a:endParaRPr>
            </a:p>
          </p:txBody>
        </p:sp>
        <p:sp>
          <p:nvSpPr>
            <p:cNvPr id="17" name="TextBox 16">
              <a:extLst>
                <a:ext uri="{FF2B5EF4-FFF2-40B4-BE49-F238E27FC236}">
                  <a16:creationId xmlns:a16="http://schemas.microsoft.com/office/drawing/2014/main" id="{1FFCBE87-064E-44C3-B88E-C27AD3104FA8}"/>
                </a:ext>
              </a:extLst>
            </p:cNvPr>
            <p:cNvSpPr txBox="1"/>
            <p:nvPr/>
          </p:nvSpPr>
          <p:spPr>
            <a:xfrm>
              <a:off x="742071" y="1128359"/>
              <a:ext cx="2817186" cy="523220"/>
            </a:xfrm>
            <a:prstGeom prst="rect">
              <a:avLst/>
            </a:prstGeom>
            <a:noFill/>
          </p:spPr>
          <p:txBody>
            <a:bodyPr wrap="square" rtlCol="0">
              <a:spAutoFit/>
            </a:bodyPr>
            <a:lstStyle/>
            <a:p>
              <a:r>
                <a:rPr lang="en-US" sz="2800" b="1" dirty="0">
                  <a:effectLst>
                    <a:glow rad="457200">
                      <a:schemeClr val="bg1">
                        <a:alpha val="40000"/>
                      </a:schemeClr>
                    </a:glow>
                  </a:effectLst>
                  <a:latin typeface="Comic Sans MS" panose="030F0702030302020204" pitchFamily="66" charset="0"/>
                  <a:sym typeface="Wingdings"/>
                </a:rPr>
                <a:t>The builder =</a:t>
              </a:r>
              <a:endParaRPr lang="en-US" sz="2800" b="1" dirty="0">
                <a:effectLst>
                  <a:glow rad="457200">
                    <a:schemeClr val="bg1">
                      <a:alpha val="40000"/>
                    </a:schemeClr>
                  </a:glow>
                </a:effectLst>
                <a:latin typeface="Comic Sans MS" panose="030F0702030302020204" pitchFamily="66" charset="0"/>
              </a:endParaRPr>
            </a:p>
          </p:txBody>
        </p:sp>
      </p:grpSp>
      <p:sp>
        <p:nvSpPr>
          <p:cNvPr id="18" name="TextBox 17">
            <a:extLst>
              <a:ext uri="{FF2B5EF4-FFF2-40B4-BE49-F238E27FC236}">
                <a16:creationId xmlns:a16="http://schemas.microsoft.com/office/drawing/2014/main" id="{6EA8B2F8-9885-4407-A4D9-CD40B7453425}"/>
              </a:ext>
            </a:extLst>
          </p:cNvPr>
          <p:cNvSpPr txBox="1"/>
          <p:nvPr/>
        </p:nvSpPr>
        <p:spPr>
          <a:xfrm>
            <a:off x="3396892" y="1139747"/>
            <a:ext cx="4343400" cy="523220"/>
          </a:xfrm>
          <a:prstGeom prst="rect">
            <a:avLst/>
          </a:prstGeom>
          <a:noFill/>
        </p:spPr>
        <p:txBody>
          <a:bodyPr wrap="square" rtlCol="0">
            <a:spAutoFit/>
          </a:bodyPr>
          <a:lstStyle/>
          <a:p>
            <a:r>
              <a:rPr lang="en-US" sz="2800" b="1" dirty="0">
                <a:effectLst>
                  <a:glow rad="457200">
                    <a:schemeClr val="bg1">
                      <a:alpha val="40000"/>
                    </a:schemeClr>
                  </a:glow>
                </a:effectLst>
                <a:latin typeface="Comic Sans MS" panose="030F0702030302020204" pitchFamily="66" charset="0"/>
                <a:sym typeface="Wingdings"/>
              </a:rPr>
              <a:t>Comes to Jesus</a:t>
            </a:r>
            <a:endParaRPr lang="en-US" sz="2800" b="1" dirty="0">
              <a:effectLst>
                <a:glow rad="457200">
                  <a:schemeClr val="bg1">
                    <a:alpha val="40000"/>
                  </a:schemeClr>
                </a:glow>
              </a:effectLst>
              <a:latin typeface="Comic Sans MS" panose="030F0702030302020204" pitchFamily="66" charset="0"/>
            </a:endParaRPr>
          </a:p>
        </p:txBody>
      </p:sp>
      <p:sp>
        <p:nvSpPr>
          <p:cNvPr id="19" name="TextBox 18">
            <a:extLst>
              <a:ext uri="{FF2B5EF4-FFF2-40B4-BE49-F238E27FC236}">
                <a16:creationId xmlns:a16="http://schemas.microsoft.com/office/drawing/2014/main" id="{5C5BBB11-DDB7-45F0-8177-E74836064521}"/>
              </a:ext>
            </a:extLst>
          </p:cNvPr>
          <p:cNvSpPr txBox="1"/>
          <p:nvPr/>
        </p:nvSpPr>
        <p:spPr>
          <a:xfrm flipH="1">
            <a:off x="3396893" y="1614451"/>
            <a:ext cx="4343399" cy="523220"/>
          </a:xfrm>
          <a:prstGeom prst="rect">
            <a:avLst/>
          </a:prstGeom>
          <a:noFill/>
        </p:spPr>
        <p:txBody>
          <a:bodyPr wrap="square" rtlCol="0">
            <a:spAutoFit/>
          </a:bodyPr>
          <a:lstStyle/>
          <a:p>
            <a:r>
              <a:rPr lang="en-US" sz="2800" b="1" dirty="0">
                <a:effectLst>
                  <a:glow rad="457200">
                    <a:schemeClr val="bg1">
                      <a:alpha val="40000"/>
                    </a:schemeClr>
                  </a:glow>
                </a:effectLst>
                <a:latin typeface="Comic Sans MS" panose="030F0702030302020204" pitchFamily="66" charset="0"/>
                <a:sym typeface="Wingdings"/>
              </a:rPr>
              <a:t>Hears Jesus’ words</a:t>
            </a:r>
            <a:endParaRPr lang="en-US" sz="2800" b="1" dirty="0">
              <a:effectLst>
                <a:glow rad="457200">
                  <a:schemeClr val="bg1">
                    <a:alpha val="40000"/>
                  </a:schemeClr>
                </a:glow>
              </a:effectLst>
              <a:latin typeface="Comic Sans MS" panose="030F0702030302020204" pitchFamily="66" charset="0"/>
            </a:endParaRPr>
          </a:p>
        </p:txBody>
      </p:sp>
      <p:sp>
        <p:nvSpPr>
          <p:cNvPr id="20" name="TextBox 19">
            <a:extLst>
              <a:ext uri="{FF2B5EF4-FFF2-40B4-BE49-F238E27FC236}">
                <a16:creationId xmlns:a16="http://schemas.microsoft.com/office/drawing/2014/main" id="{E5328041-27AD-40E7-84A6-74433A9A6018}"/>
              </a:ext>
            </a:extLst>
          </p:cNvPr>
          <p:cNvSpPr txBox="1"/>
          <p:nvPr/>
        </p:nvSpPr>
        <p:spPr>
          <a:xfrm flipH="1">
            <a:off x="3396893" y="2078852"/>
            <a:ext cx="4343399" cy="523220"/>
          </a:xfrm>
          <a:prstGeom prst="rect">
            <a:avLst/>
          </a:prstGeom>
          <a:noFill/>
        </p:spPr>
        <p:txBody>
          <a:bodyPr wrap="square" rtlCol="0">
            <a:spAutoFit/>
          </a:bodyPr>
          <a:lstStyle/>
          <a:p>
            <a:r>
              <a:rPr lang="en-US" sz="2800" b="1" dirty="0">
                <a:solidFill>
                  <a:srgbClr val="C00000"/>
                </a:solidFill>
                <a:effectLst>
                  <a:glow rad="457200">
                    <a:schemeClr val="bg1">
                      <a:alpha val="40000"/>
                    </a:schemeClr>
                  </a:glow>
                </a:effectLst>
                <a:latin typeface="Comic Sans MS" panose="030F0702030302020204" pitchFamily="66" charset="0"/>
                <a:sym typeface="Wingdings"/>
              </a:rPr>
              <a:t>Applies Jesus’ words</a:t>
            </a:r>
            <a:endParaRPr lang="en-US" sz="2800" b="1" dirty="0">
              <a:solidFill>
                <a:srgbClr val="C00000"/>
              </a:solidFill>
              <a:effectLst>
                <a:glow rad="457200">
                  <a:schemeClr val="bg1">
                    <a:alpha val="40000"/>
                  </a:schemeClr>
                </a:glow>
              </a:effectLst>
              <a:latin typeface="Comic Sans MS" panose="030F0702030302020204" pitchFamily="66" charset="0"/>
            </a:endParaRPr>
          </a:p>
        </p:txBody>
      </p:sp>
    </p:spTree>
    <p:custDataLst>
      <p:tags r:id="rId1"/>
    </p:custDataLst>
    <p:extLst>
      <p:ext uri="{BB962C8B-B14F-4D97-AF65-F5344CB8AC3E}">
        <p14:creationId xmlns:p14="http://schemas.microsoft.com/office/powerpoint/2010/main" val="887117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91401">
        <p15:prstTrans prst="peelOff"/>
      </p:transition>
    </mc:Choice>
    <mc:Fallback xmlns="">
      <p:transition spd="slow" advTm="2914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up)">
                                      <p:cBhvr>
                                        <p:cTn id="49" dur="3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t="-1"/>
          <a:stretch/>
        </p:blipFill>
        <p:spPr>
          <a:xfrm flipH="1">
            <a:off x="152400" y="228600"/>
            <a:ext cx="8762998" cy="6422391"/>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rotWithShape="1">
          <a:blip r:embed="rId7" cstate="screen">
            <a:grayscl/>
            <a:extLst>
              <a:ext uri="{BEBA8EAE-BF5A-486C-A8C5-ECC9F3942E4B}">
                <a14:imgProps xmlns:a14="http://schemas.microsoft.com/office/drawing/2010/main">
                  <a14:imgLayer r:embed="rId8">
                    <a14:imgEffect>
                      <a14:backgroundRemoval t="0" b="100000" l="0" r="100000">
                        <a14:foregroundMark x1="7711" y1="8072" x2="5386" y2="99835"/>
                        <a14:foregroundMark x1="3305" y1="12026" x2="1346" y2="52059"/>
                        <a14:foregroundMark x1="58384" y1="43657" x2="58629" y2="45470"/>
                        <a14:backgroundMark x1="39168" y1="17957" x2="62424" y2="39539"/>
                        <a14:backgroundMark x1="80906" y1="37727" x2="80906" y2="37727"/>
                        <a14:backgroundMark x1="83721" y1="16804" x2="83721" y2="16804"/>
                        <a14:backgroundMark x1="81763" y1="38386" x2="86903" y2="40692"/>
                        <a14:backgroundMark x1="91554" y1="36573" x2="91554" y2="36573"/>
                        <a14:backgroundMark x1="57405" y1="47611" x2="84088" y2="99835"/>
                      </a14:backgroundRemoval>
                    </a14:imgEffect>
                  </a14:imgLayer>
                </a14:imgProps>
              </a:ext>
              <a:ext uri="{28A0092B-C50C-407E-A947-70E740481C1C}">
                <a14:useLocalDpi xmlns:a14="http://schemas.microsoft.com/office/drawing/2010/main"/>
              </a:ext>
            </a:extLst>
          </a:blip>
          <a:srcRect/>
          <a:stretch/>
        </p:blipFill>
        <p:spPr>
          <a:xfrm>
            <a:off x="152400" y="1524000"/>
            <a:ext cx="8762998" cy="5090160"/>
          </a:xfrm>
          <a:prstGeom prst="rect">
            <a:avLst/>
          </a:prstGeom>
        </p:spPr>
      </p:pic>
      <p:grpSp>
        <p:nvGrpSpPr>
          <p:cNvPr id="13" name="Group 12"/>
          <p:cNvGrpSpPr/>
          <p:nvPr/>
        </p:nvGrpSpPr>
        <p:grpSpPr>
          <a:xfrm>
            <a:off x="304800" y="3048000"/>
            <a:ext cx="2590800" cy="2743200"/>
            <a:chOff x="304800" y="3810000"/>
            <a:chExt cx="2590800" cy="2743200"/>
          </a:xfrm>
        </p:grpSpPr>
        <p:sp>
          <p:nvSpPr>
            <p:cNvPr id="14" name="Explosion 1 13"/>
            <p:cNvSpPr/>
            <p:nvPr/>
          </p:nvSpPr>
          <p:spPr>
            <a:xfrm>
              <a:off x="304800" y="3810000"/>
              <a:ext cx="2590800" cy="2743200"/>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TextBox 14"/>
            <p:cNvSpPr txBox="1"/>
            <p:nvPr/>
          </p:nvSpPr>
          <p:spPr>
            <a:xfrm>
              <a:off x="762000" y="4607004"/>
              <a:ext cx="1676400" cy="1107996"/>
            </a:xfrm>
            <a:prstGeom prst="rect">
              <a:avLst/>
            </a:prstGeom>
            <a:noFill/>
          </p:spPr>
          <p:txBody>
            <a:bodyPr wrap="square" rtlCol="0">
              <a:spAutoFit/>
            </a:bodyPr>
            <a:lstStyle/>
            <a:p>
              <a:pPr algn="ctr"/>
              <a:r>
                <a:rPr lang="en-US" sz="2200" b="1" dirty="0">
                  <a:solidFill>
                    <a:schemeClr val="bg1"/>
                  </a:solidFill>
                  <a:latin typeface="Comic Sans MS" pitchFamily="66" charset="0"/>
                </a:rPr>
                <a:t>Salvation through Christ</a:t>
              </a:r>
            </a:p>
          </p:txBody>
        </p:sp>
      </p:grpSp>
      <p:grpSp>
        <p:nvGrpSpPr>
          <p:cNvPr id="16" name="Group 15"/>
          <p:cNvGrpSpPr/>
          <p:nvPr/>
        </p:nvGrpSpPr>
        <p:grpSpPr>
          <a:xfrm>
            <a:off x="2895600" y="3810000"/>
            <a:ext cx="2590800" cy="2743200"/>
            <a:chOff x="304800" y="3810000"/>
            <a:chExt cx="2590800" cy="2743200"/>
          </a:xfrm>
        </p:grpSpPr>
        <p:sp>
          <p:nvSpPr>
            <p:cNvPr id="17" name="Explosion 1 16"/>
            <p:cNvSpPr/>
            <p:nvPr/>
          </p:nvSpPr>
          <p:spPr>
            <a:xfrm>
              <a:off x="304800" y="3810000"/>
              <a:ext cx="2590800" cy="2743200"/>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8" name="TextBox 17"/>
            <p:cNvSpPr txBox="1"/>
            <p:nvPr/>
          </p:nvSpPr>
          <p:spPr>
            <a:xfrm>
              <a:off x="533400" y="4530804"/>
              <a:ext cx="2057400" cy="1107996"/>
            </a:xfrm>
            <a:prstGeom prst="rect">
              <a:avLst/>
            </a:prstGeom>
            <a:noFill/>
          </p:spPr>
          <p:txBody>
            <a:bodyPr wrap="square" rtlCol="0">
              <a:spAutoFit/>
            </a:bodyPr>
            <a:lstStyle/>
            <a:p>
              <a:pPr algn="ctr"/>
              <a:r>
                <a:rPr lang="en-US" sz="2200" b="1" dirty="0">
                  <a:solidFill>
                    <a:schemeClr val="bg1"/>
                  </a:solidFill>
                  <a:latin typeface="Comic Sans MS" pitchFamily="66" charset="0"/>
                </a:rPr>
                <a:t>Living by </a:t>
              </a:r>
              <a:br>
                <a:rPr lang="en-US" sz="2200" b="1" dirty="0">
                  <a:solidFill>
                    <a:schemeClr val="bg1"/>
                  </a:solidFill>
                  <a:latin typeface="Comic Sans MS" pitchFamily="66" charset="0"/>
                </a:rPr>
              </a:br>
              <a:r>
                <a:rPr lang="en-US" sz="2200" b="1" dirty="0">
                  <a:solidFill>
                    <a:schemeClr val="bg1"/>
                  </a:solidFill>
                  <a:latin typeface="Comic Sans MS" pitchFamily="66" charset="0"/>
                </a:rPr>
                <a:t>the Word </a:t>
              </a:r>
              <a:br>
                <a:rPr lang="en-US" sz="2200" b="1" dirty="0">
                  <a:solidFill>
                    <a:schemeClr val="bg1"/>
                  </a:solidFill>
                  <a:latin typeface="Comic Sans MS" pitchFamily="66" charset="0"/>
                </a:rPr>
              </a:br>
              <a:r>
                <a:rPr lang="en-US" sz="2200" b="1" dirty="0">
                  <a:solidFill>
                    <a:schemeClr val="bg1"/>
                  </a:solidFill>
                  <a:latin typeface="Comic Sans MS" pitchFamily="66" charset="0"/>
                </a:rPr>
                <a:t>of God</a:t>
              </a:r>
            </a:p>
          </p:txBody>
        </p:sp>
      </p:grpSp>
      <p:pic>
        <p:nvPicPr>
          <p:cNvPr id="4" name="Picture 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01" y="30480"/>
            <a:ext cx="9220201" cy="6827520"/>
          </a:xfrm>
          <a:prstGeom prst="rect">
            <a:avLst/>
          </a:prstGeom>
        </p:spPr>
      </p:pic>
    </p:spTree>
    <p:custDataLst>
      <p:tags r:id="rId1"/>
    </p:custDataLst>
    <p:extLst>
      <p:ext uri="{BB962C8B-B14F-4D97-AF65-F5344CB8AC3E}">
        <p14:creationId xmlns:p14="http://schemas.microsoft.com/office/powerpoint/2010/main" val="4115538030"/>
      </p:ext>
    </p:extLst>
  </p:cSld>
  <p:clrMapOvr>
    <a:masterClrMapping/>
  </p:clrMapOvr>
  <mc:AlternateContent xmlns:mc="http://schemas.openxmlformats.org/markup-compatibility/2006" xmlns:p14="http://schemas.microsoft.com/office/powerpoint/2010/main">
    <mc:Choice Requires="p14">
      <p:transition spd="med" p14:dur="700" advTm="46656">
        <p:fade/>
        <p:sndAc>
          <p:stSnd>
            <p:snd r:embed="rId4" name="explode.wav"/>
          </p:stSnd>
        </p:sndAc>
      </p:transition>
    </mc:Choice>
    <mc:Fallback xmlns="">
      <p:transition spd="med" advTm="46656">
        <p:fade/>
        <p:sndAc>
          <p:stSnd>
            <p:snd r:embed="rId10"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rgbClr val="0C0600"/>
            </a:gs>
            <a:gs pos="76000">
              <a:srgbClr val="592D00"/>
            </a:gs>
            <a:gs pos="59000">
              <a:srgbClr val="C46200"/>
            </a:gs>
            <a:gs pos="29000">
              <a:srgbClr val="552A00"/>
            </a:gs>
            <a:gs pos="42000">
              <a:srgbClr val="B05800"/>
            </a:gs>
            <a:gs pos="50000">
              <a:schemeClr val="bg1"/>
            </a:gs>
            <a:gs pos="94000">
              <a:srgbClr val="180C00"/>
            </a:gs>
          </a:gsLst>
          <a:lin ang="18900000" scaled="1"/>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304800" y="381000"/>
            <a:ext cx="8506899" cy="6172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7200" y="3284413"/>
            <a:ext cx="4800600" cy="3192587"/>
          </a:xfrm>
          <a:prstGeom prst="rect">
            <a:avLst/>
          </a:prstGeom>
          <a:ln>
            <a:noFill/>
          </a:ln>
          <a:effectLst>
            <a:softEdge rad="635000"/>
          </a:effectLst>
        </p:spPr>
      </p:pic>
      <p:sp>
        <p:nvSpPr>
          <p:cNvPr id="7" name="TextBox 6">
            <a:extLst>
              <a:ext uri="{FF2B5EF4-FFF2-40B4-BE49-F238E27FC236}">
                <a16:creationId xmlns:a16="http://schemas.microsoft.com/office/drawing/2014/main" id="{C9B86111-F92C-4A2A-9035-4CD9A8C54D1A}"/>
              </a:ext>
            </a:extLst>
          </p:cNvPr>
          <p:cNvSpPr txBox="1"/>
          <p:nvPr/>
        </p:nvSpPr>
        <p:spPr>
          <a:xfrm>
            <a:off x="1025720" y="671461"/>
            <a:ext cx="706505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chemeClr val="accent6">
                      <a:lumMod val="50000"/>
                    </a:schemeClr>
                  </a:solidFill>
                  <a:prstDash val="solid"/>
                </a:ln>
                <a:effectLst>
                  <a:glow rad="508000">
                    <a:schemeClr val="bg1">
                      <a:alpha val="57000"/>
                    </a:schemeClr>
                  </a:glow>
                </a:effectLst>
                <a:uLnTx/>
                <a:uFillTx/>
                <a:latin typeface="Comic Sans MS" panose="030F0702030302020204" pitchFamily="66" charset="0"/>
                <a:ea typeface="+mn-ea"/>
                <a:cs typeface="+mn-cs"/>
              </a:rPr>
              <a:t>The foolish builder</a:t>
            </a:r>
          </a:p>
        </p:txBody>
      </p:sp>
      <p:pic>
        <p:nvPicPr>
          <p:cNvPr id="8" name="Picture 7">
            <a:extLst>
              <a:ext uri="{FF2B5EF4-FFF2-40B4-BE49-F238E27FC236}">
                <a16:creationId xmlns:a16="http://schemas.microsoft.com/office/drawing/2014/main" id="{3D61EF05-EB4E-4540-9047-9F03CFF570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40" b="89888" l="2000" r="99000"/>
                    </a14:imgEffect>
                  </a14:imgLayer>
                </a14:imgProps>
              </a:ext>
              <a:ext uri="{28A0092B-C50C-407E-A947-70E740481C1C}">
                <a14:useLocalDpi xmlns:a14="http://schemas.microsoft.com/office/drawing/2010/main"/>
              </a:ext>
            </a:extLst>
          </a:blip>
          <a:stretch>
            <a:fillRect/>
          </a:stretch>
        </p:blipFill>
        <p:spPr>
          <a:xfrm rot="21424727">
            <a:off x="149369" y="4569607"/>
            <a:ext cx="4162980" cy="204219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DB3B792-2C4B-4700-B3A2-536E03A950E4}"/>
              </a:ext>
            </a:extLst>
          </p:cNvPr>
          <p:cNvSpPr txBox="1"/>
          <p:nvPr/>
        </p:nvSpPr>
        <p:spPr>
          <a:xfrm>
            <a:off x="3090203" y="5111965"/>
            <a:ext cx="5596597" cy="954107"/>
          </a:xfrm>
          <a:prstGeom prst="rect">
            <a:avLst/>
          </a:prstGeom>
          <a:noFill/>
        </p:spPr>
        <p:txBody>
          <a:bodyPr wrap="square" rtlCol="0">
            <a:spAutoFit/>
          </a:bodyPr>
          <a:lstStyle/>
          <a:p>
            <a:r>
              <a:rPr lang="en-US" sz="2800" b="1" dirty="0">
                <a:effectLst>
                  <a:glow rad="457200">
                    <a:schemeClr val="bg1">
                      <a:alpha val="66000"/>
                    </a:schemeClr>
                  </a:glow>
                </a:effectLst>
                <a:latin typeface="Comic Sans MS" panose="030F0702030302020204" pitchFamily="66" charset="0"/>
                <a:sym typeface="Wingdings"/>
              </a:rPr>
              <a:t>Anything but Jesus </a:t>
            </a:r>
            <a:br>
              <a:rPr lang="en-US" sz="2800" b="1" dirty="0">
                <a:effectLst>
                  <a:glow rad="457200">
                    <a:schemeClr val="bg1">
                      <a:alpha val="66000"/>
                    </a:schemeClr>
                  </a:glow>
                </a:effectLst>
                <a:latin typeface="Comic Sans MS" panose="030F0702030302020204" pitchFamily="66" charset="0"/>
                <a:sym typeface="Wingdings"/>
              </a:rPr>
            </a:br>
            <a:r>
              <a:rPr lang="en-US" sz="2800" b="1" dirty="0">
                <a:effectLst>
                  <a:glow rad="457200">
                    <a:schemeClr val="bg1">
                      <a:alpha val="66000"/>
                    </a:schemeClr>
                  </a:glow>
                </a:effectLst>
                <a:latin typeface="Comic Sans MS" panose="030F0702030302020204" pitchFamily="66" charset="0"/>
                <a:sym typeface="Wingdings"/>
              </a:rPr>
              <a:t>and His Word</a:t>
            </a:r>
            <a:endParaRPr lang="en-US" sz="2800" b="1" dirty="0">
              <a:effectLst>
                <a:glow rad="457200">
                  <a:schemeClr val="bg1">
                    <a:alpha val="66000"/>
                  </a:schemeClr>
                </a:glow>
              </a:effectLst>
              <a:latin typeface="Comic Sans MS" panose="030F0702030302020204" pitchFamily="66" charset="0"/>
            </a:endParaRPr>
          </a:p>
        </p:txBody>
      </p:sp>
      <p:grpSp>
        <p:nvGrpSpPr>
          <p:cNvPr id="2" name="Group 1">
            <a:extLst>
              <a:ext uri="{FF2B5EF4-FFF2-40B4-BE49-F238E27FC236}">
                <a16:creationId xmlns:a16="http://schemas.microsoft.com/office/drawing/2014/main" id="{3742A582-D232-4AC0-A3B7-3B47435FCD19}"/>
              </a:ext>
            </a:extLst>
          </p:cNvPr>
          <p:cNvGrpSpPr/>
          <p:nvPr/>
        </p:nvGrpSpPr>
        <p:grpSpPr>
          <a:xfrm>
            <a:off x="611814" y="1524000"/>
            <a:ext cx="2817186" cy="4071610"/>
            <a:chOff x="609600" y="1353948"/>
            <a:chExt cx="2817186" cy="4071610"/>
          </a:xfrm>
        </p:grpSpPr>
        <p:sp>
          <p:nvSpPr>
            <p:cNvPr id="11" name="TextBox 10">
              <a:extLst>
                <a:ext uri="{FF2B5EF4-FFF2-40B4-BE49-F238E27FC236}">
                  <a16:creationId xmlns:a16="http://schemas.microsoft.com/office/drawing/2014/main" id="{DC5C9FC3-30E0-405B-8272-863D33AF82A4}"/>
                </a:ext>
              </a:extLst>
            </p:cNvPr>
            <p:cNvSpPr txBox="1"/>
            <p:nvPr/>
          </p:nvSpPr>
          <p:spPr>
            <a:xfrm>
              <a:off x="609600" y="4902338"/>
              <a:ext cx="2687647" cy="523220"/>
            </a:xfrm>
            <a:prstGeom prst="rect">
              <a:avLst/>
            </a:prstGeom>
            <a:noFill/>
          </p:spPr>
          <p:txBody>
            <a:bodyPr wrap="square" rtlCol="0">
              <a:spAutoFit/>
            </a:bodyPr>
            <a:lstStyle/>
            <a:p>
              <a:r>
                <a:rPr lang="en-US" sz="2800" b="1" dirty="0">
                  <a:effectLst>
                    <a:glow rad="457200">
                      <a:schemeClr val="bg1">
                        <a:alpha val="66000"/>
                      </a:schemeClr>
                    </a:glow>
                  </a:effectLst>
                  <a:latin typeface="Comic Sans MS" panose="030F0702030302020204" pitchFamily="66" charset="0"/>
                  <a:sym typeface="Wingdings"/>
                </a:rPr>
                <a:t>Foundation =</a:t>
              </a:r>
              <a:endParaRPr lang="en-US" sz="2800" b="1" dirty="0">
                <a:effectLst>
                  <a:glow rad="457200">
                    <a:schemeClr val="bg1">
                      <a:alpha val="66000"/>
                    </a:schemeClr>
                  </a:glow>
                </a:effectLst>
                <a:latin typeface="Comic Sans MS" panose="030F0702030302020204" pitchFamily="66" charset="0"/>
              </a:endParaRPr>
            </a:p>
          </p:txBody>
        </p:sp>
        <p:sp>
          <p:nvSpPr>
            <p:cNvPr id="10" name="TextBox 9">
              <a:extLst>
                <a:ext uri="{FF2B5EF4-FFF2-40B4-BE49-F238E27FC236}">
                  <a16:creationId xmlns:a16="http://schemas.microsoft.com/office/drawing/2014/main" id="{10FBDF91-3328-41A0-BAE9-B4799C181E1B}"/>
                </a:ext>
              </a:extLst>
            </p:cNvPr>
            <p:cNvSpPr txBox="1"/>
            <p:nvPr/>
          </p:nvSpPr>
          <p:spPr>
            <a:xfrm>
              <a:off x="609600" y="1353948"/>
              <a:ext cx="2817186" cy="523220"/>
            </a:xfrm>
            <a:prstGeom prst="rect">
              <a:avLst/>
            </a:prstGeom>
            <a:noFill/>
          </p:spPr>
          <p:txBody>
            <a:bodyPr wrap="square" rtlCol="0">
              <a:spAutoFit/>
            </a:bodyPr>
            <a:lstStyle/>
            <a:p>
              <a:r>
                <a:rPr lang="en-US" sz="2800" b="1" dirty="0">
                  <a:effectLst>
                    <a:glow rad="457200">
                      <a:schemeClr val="bg1">
                        <a:alpha val="66000"/>
                      </a:schemeClr>
                    </a:glow>
                  </a:effectLst>
                  <a:latin typeface="Comic Sans MS" panose="030F0702030302020204" pitchFamily="66" charset="0"/>
                  <a:sym typeface="Wingdings"/>
                </a:rPr>
                <a:t>The builder =</a:t>
              </a:r>
              <a:endParaRPr lang="en-US" sz="2800" b="1" dirty="0">
                <a:effectLst>
                  <a:glow rad="457200">
                    <a:schemeClr val="bg1">
                      <a:alpha val="66000"/>
                    </a:schemeClr>
                  </a:glow>
                </a:effectLst>
                <a:latin typeface="Comic Sans MS" panose="030F0702030302020204" pitchFamily="66" charset="0"/>
              </a:endParaRPr>
            </a:p>
          </p:txBody>
        </p:sp>
        <p:sp>
          <p:nvSpPr>
            <p:cNvPr id="13" name="TextBox 12">
              <a:extLst>
                <a:ext uri="{FF2B5EF4-FFF2-40B4-BE49-F238E27FC236}">
                  <a16:creationId xmlns:a16="http://schemas.microsoft.com/office/drawing/2014/main" id="{89BDCCCB-D03A-4B8A-B955-36A4210B0E36}"/>
                </a:ext>
              </a:extLst>
            </p:cNvPr>
            <p:cNvSpPr txBox="1"/>
            <p:nvPr/>
          </p:nvSpPr>
          <p:spPr>
            <a:xfrm>
              <a:off x="609600" y="2893505"/>
              <a:ext cx="2817186" cy="523220"/>
            </a:xfrm>
            <a:prstGeom prst="rect">
              <a:avLst/>
            </a:prstGeom>
            <a:noFill/>
          </p:spPr>
          <p:txBody>
            <a:bodyPr wrap="square" rtlCol="0">
              <a:spAutoFit/>
            </a:bodyPr>
            <a:lstStyle/>
            <a:p>
              <a:r>
                <a:rPr lang="en-US" sz="2800" b="1" dirty="0">
                  <a:effectLst>
                    <a:glow rad="457200">
                      <a:schemeClr val="bg1">
                        <a:alpha val="66000"/>
                      </a:schemeClr>
                    </a:glow>
                  </a:effectLst>
                  <a:latin typeface="Comic Sans MS" panose="030F0702030302020204" pitchFamily="66" charset="0"/>
                  <a:sym typeface="Wingdings"/>
                </a:rPr>
                <a:t>The house =</a:t>
              </a:r>
              <a:endParaRPr lang="en-US" sz="2800" b="1" dirty="0">
                <a:effectLst>
                  <a:glow rad="457200">
                    <a:schemeClr val="bg1">
                      <a:alpha val="66000"/>
                    </a:schemeClr>
                  </a:glow>
                </a:effectLst>
                <a:latin typeface="Comic Sans MS" panose="030F0702030302020204" pitchFamily="66" charset="0"/>
              </a:endParaRPr>
            </a:p>
          </p:txBody>
        </p:sp>
        <p:sp>
          <p:nvSpPr>
            <p:cNvPr id="15" name="TextBox 14">
              <a:extLst>
                <a:ext uri="{FF2B5EF4-FFF2-40B4-BE49-F238E27FC236}">
                  <a16:creationId xmlns:a16="http://schemas.microsoft.com/office/drawing/2014/main" id="{A3B24487-A7D4-4A3F-B433-0DC2914B3675}"/>
                </a:ext>
              </a:extLst>
            </p:cNvPr>
            <p:cNvSpPr txBox="1"/>
            <p:nvPr/>
          </p:nvSpPr>
          <p:spPr>
            <a:xfrm>
              <a:off x="609600" y="3429000"/>
              <a:ext cx="2817186" cy="523220"/>
            </a:xfrm>
            <a:prstGeom prst="rect">
              <a:avLst/>
            </a:prstGeom>
            <a:noFill/>
          </p:spPr>
          <p:txBody>
            <a:bodyPr wrap="square" rtlCol="0">
              <a:spAutoFit/>
            </a:bodyPr>
            <a:lstStyle/>
            <a:p>
              <a:r>
                <a:rPr lang="en-US" sz="2800" b="1" dirty="0">
                  <a:effectLst>
                    <a:glow rad="457200">
                      <a:schemeClr val="bg1">
                        <a:alpha val="66000"/>
                      </a:schemeClr>
                    </a:glow>
                  </a:effectLst>
                  <a:latin typeface="Comic Sans MS" panose="030F0702030302020204" pitchFamily="66" charset="0"/>
                  <a:sym typeface="Wingdings"/>
                </a:rPr>
                <a:t>Storms =</a:t>
              </a:r>
              <a:endParaRPr lang="en-US" sz="2800" b="1" dirty="0">
                <a:effectLst>
                  <a:glow rad="457200">
                    <a:schemeClr val="bg1">
                      <a:alpha val="66000"/>
                    </a:schemeClr>
                  </a:glow>
                </a:effectLst>
                <a:latin typeface="Comic Sans MS" panose="030F0702030302020204" pitchFamily="66" charset="0"/>
              </a:endParaRPr>
            </a:p>
          </p:txBody>
        </p:sp>
      </p:grpSp>
      <p:sp>
        <p:nvSpPr>
          <p:cNvPr id="16" name="TextBox 15">
            <a:extLst>
              <a:ext uri="{FF2B5EF4-FFF2-40B4-BE49-F238E27FC236}">
                <a16:creationId xmlns:a16="http://schemas.microsoft.com/office/drawing/2014/main" id="{BE2C28BE-27F5-49B5-A640-A17E583D34A8}"/>
              </a:ext>
            </a:extLst>
          </p:cNvPr>
          <p:cNvSpPr txBox="1"/>
          <p:nvPr/>
        </p:nvSpPr>
        <p:spPr>
          <a:xfrm>
            <a:off x="2576193" y="3657600"/>
            <a:ext cx="3575408" cy="1384995"/>
          </a:xfrm>
          <a:prstGeom prst="rect">
            <a:avLst/>
          </a:prstGeom>
          <a:noFill/>
        </p:spPr>
        <p:txBody>
          <a:bodyPr wrap="square" rtlCol="0">
            <a:spAutoFit/>
          </a:bodyPr>
          <a:lstStyle/>
          <a:p>
            <a:r>
              <a:rPr lang="en-US" sz="2800" b="1" dirty="0">
                <a:effectLst>
                  <a:glow rad="457200">
                    <a:schemeClr val="bg1">
                      <a:alpha val="66000"/>
                    </a:schemeClr>
                  </a:glow>
                </a:effectLst>
                <a:latin typeface="Comic Sans MS" panose="030F0702030302020204" pitchFamily="66" charset="0"/>
                <a:sym typeface="Wingdings"/>
              </a:rPr>
              <a:t>Difficulties</a:t>
            </a:r>
            <a:br>
              <a:rPr lang="en-US" sz="2800" b="1" dirty="0">
                <a:effectLst>
                  <a:glow rad="457200">
                    <a:schemeClr val="bg1">
                      <a:alpha val="66000"/>
                    </a:schemeClr>
                  </a:glow>
                </a:effectLst>
                <a:latin typeface="Comic Sans MS" panose="030F0702030302020204" pitchFamily="66" charset="0"/>
                <a:sym typeface="Wingdings"/>
              </a:rPr>
            </a:br>
            <a:r>
              <a:rPr lang="en-US" sz="2800" b="1" dirty="0">
                <a:effectLst>
                  <a:glow rad="457200">
                    <a:schemeClr val="bg1">
                      <a:alpha val="66000"/>
                    </a:schemeClr>
                  </a:glow>
                </a:effectLst>
                <a:latin typeface="Comic Sans MS" panose="030F0702030302020204" pitchFamily="66" charset="0"/>
                <a:sym typeface="Wingdings"/>
              </a:rPr>
              <a:t>Disappointments</a:t>
            </a:r>
            <a:br>
              <a:rPr lang="en-US" sz="2800" b="1" dirty="0">
                <a:effectLst>
                  <a:glow rad="457200">
                    <a:schemeClr val="bg1">
                      <a:alpha val="66000"/>
                    </a:schemeClr>
                  </a:glow>
                </a:effectLst>
                <a:latin typeface="Comic Sans MS" panose="030F0702030302020204" pitchFamily="66" charset="0"/>
                <a:sym typeface="Wingdings"/>
              </a:rPr>
            </a:br>
            <a:r>
              <a:rPr lang="en-US" sz="2800" b="1" dirty="0">
                <a:solidFill>
                  <a:srgbClr val="C75F09"/>
                </a:solidFill>
                <a:effectLst>
                  <a:glow rad="457200">
                    <a:schemeClr val="bg1">
                      <a:alpha val="66000"/>
                    </a:schemeClr>
                  </a:glow>
                </a:effectLst>
                <a:latin typeface="Comic Sans MS" panose="030F0702030302020204" pitchFamily="66" charset="0"/>
                <a:sym typeface="Wingdings"/>
              </a:rPr>
              <a:t>Final judgment</a:t>
            </a:r>
            <a:endParaRPr lang="en-US" sz="2800" b="1" dirty="0">
              <a:solidFill>
                <a:srgbClr val="C75F09"/>
              </a:solidFill>
              <a:effectLst>
                <a:glow rad="457200">
                  <a:schemeClr val="bg1">
                    <a:alpha val="66000"/>
                  </a:schemeClr>
                </a:glow>
              </a:effectLst>
              <a:latin typeface="Comic Sans MS" panose="030F0702030302020204" pitchFamily="66" charset="0"/>
            </a:endParaRPr>
          </a:p>
        </p:txBody>
      </p:sp>
      <p:sp>
        <p:nvSpPr>
          <p:cNvPr id="18" name="TextBox 17">
            <a:extLst>
              <a:ext uri="{FF2B5EF4-FFF2-40B4-BE49-F238E27FC236}">
                <a16:creationId xmlns:a16="http://schemas.microsoft.com/office/drawing/2014/main" id="{A0C7FECB-6F13-4EBC-BB8F-CBA60F946EE9}"/>
              </a:ext>
            </a:extLst>
          </p:cNvPr>
          <p:cNvSpPr txBox="1"/>
          <p:nvPr/>
        </p:nvSpPr>
        <p:spPr>
          <a:xfrm>
            <a:off x="3090202" y="3067570"/>
            <a:ext cx="5441983" cy="523220"/>
          </a:xfrm>
          <a:prstGeom prst="rect">
            <a:avLst/>
          </a:prstGeom>
          <a:noFill/>
        </p:spPr>
        <p:txBody>
          <a:bodyPr wrap="square" rtlCol="0">
            <a:spAutoFit/>
          </a:bodyPr>
          <a:lstStyle/>
          <a:p>
            <a:r>
              <a:rPr lang="en-US" sz="2800" b="1" dirty="0">
                <a:effectLst>
                  <a:glow rad="457200">
                    <a:schemeClr val="bg1">
                      <a:alpha val="66000"/>
                    </a:schemeClr>
                  </a:glow>
                </a:effectLst>
                <a:latin typeface="Comic Sans MS" panose="030F0702030302020204" pitchFamily="66" charset="0"/>
                <a:sym typeface="Wingdings"/>
              </a:rPr>
              <a:t>One’s life (built day by day)</a:t>
            </a:r>
            <a:endParaRPr lang="en-US" sz="2800" b="1" dirty="0">
              <a:effectLst>
                <a:glow rad="457200">
                  <a:schemeClr val="bg1">
                    <a:alpha val="66000"/>
                  </a:schemeClr>
                </a:glow>
              </a:effectLst>
              <a:latin typeface="Comic Sans MS" panose="030F0702030302020204" pitchFamily="66" charset="0"/>
            </a:endParaRPr>
          </a:p>
        </p:txBody>
      </p:sp>
      <p:sp>
        <p:nvSpPr>
          <p:cNvPr id="19" name="TextBox 18">
            <a:extLst>
              <a:ext uri="{FF2B5EF4-FFF2-40B4-BE49-F238E27FC236}">
                <a16:creationId xmlns:a16="http://schemas.microsoft.com/office/drawing/2014/main" id="{F8C9EFA4-9C1E-4A4F-B423-A5718E4B1A28}"/>
              </a:ext>
            </a:extLst>
          </p:cNvPr>
          <p:cNvSpPr txBox="1"/>
          <p:nvPr/>
        </p:nvSpPr>
        <p:spPr>
          <a:xfrm>
            <a:off x="3429000" y="1544538"/>
            <a:ext cx="5689712" cy="523220"/>
          </a:xfrm>
          <a:prstGeom prst="rect">
            <a:avLst/>
          </a:prstGeom>
          <a:noFill/>
        </p:spPr>
        <p:txBody>
          <a:bodyPr wrap="square" rtlCol="0">
            <a:spAutoFit/>
          </a:bodyPr>
          <a:lstStyle/>
          <a:p>
            <a:r>
              <a:rPr lang="en-US" sz="2800" b="1" dirty="0">
                <a:effectLst>
                  <a:glow rad="457200">
                    <a:schemeClr val="bg1">
                      <a:alpha val="66000"/>
                    </a:schemeClr>
                  </a:glow>
                </a:effectLst>
                <a:latin typeface="Comic Sans MS" panose="030F0702030302020204" pitchFamily="66" charset="0"/>
                <a:sym typeface="Wingdings"/>
              </a:rPr>
              <a:t>Has been exposed to Jesus</a:t>
            </a:r>
            <a:endParaRPr lang="en-US" sz="2800" b="1" dirty="0">
              <a:effectLst>
                <a:glow rad="457200">
                  <a:schemeClr val="bg1">
                    <a:alpha val="66000"/>
                  </a:schemeClr>
                </a:glow>
              </a:effectLst>
              <a:latin typeface="Comic Sans MS" panose="030F0702030302020204" pitchFamily="66" charset="0"/>
            </a:endParaRPr>
          </a:p>
        </p:txBody>
      </p:sp>
      <p:sp>
        <p:nvSpPr>
          <p:cNvPr id="20" name="TextBox 19">
            <a:extLst>
              <a:ext uri="{FF2B5EF4-FFF2-40B4-BE49-F238E27FC236}">
                <a16:creationId xmlns:a16="http://schemas.microsoft.com/office/drawing/2014/main" id="{8FAAFC76-85A3-4F71-BE71-6D32BA6BD3F3}"/>
              </a:ext>
            </a:extLst>
          </p:cNvPr>
          <p:cNvSpPr txBox="1"/>
          <p:nvPr/>
        </p:nvSpPr>
        <p:spPr>
          <a:xfrm flipH="1">
            <a:off x="3429000" y="2019242"/>
            <a:ext cx="5714999" cy="523220"/>
          </a:xfrm>
          <a:prstGeom prst="rect">
            <a:avLst/>
          </a:prstGeom>
          <a:noFill/>
        </p:spPr>
        <p:txBody>
          <a:bodyPr wrap="square" rtlCol="0">
            <a:spAutoFit/>
          </a:bodyPr>
          <a:lstStyle/>
          <a:p>
            <a:r>
              <a:rPr lang="en-US" sz="2800" b="1" dirty="0">
                <a:effectLst>
                  <a:glow rad="457200">
                    <a:schemeClr val="bg1">
                      <a:alpha val="66000"/>
                    </a:schemeClr>
                  </a:glow>
                </a:effectLst>
                <a:latin typeface="Comic Sans MS" panose="030F0702030302020204" pitchFamily="66" charset="0"/>
                <a:sym typeface="Wingdings"/>
              </a:rPr>
              <a:t>Has heard Jesus’ words</a:t>
            </a:r>
            <a:endParaRPr lang="en-US" sz="2800" b="1" dirty="0">
              <a:effectLst>
                <a:glow rad="457200">
                  <a:schemeClr val="bg1">
                    <a:alpha val="66000"/>
                  </a:schemeClr>
                </a:glow>
              </a:effectLst>
              <a:latin typeface="Comic Sans MS" panose="030F0702030302020204" pitchFamily="66" charset="0"/>
            </a:endParaRPr>
          </a:p>
        </p:txBody>
      </p:sp>
      <p:sp>
        <p:nvSpPr>
          <p:cNvPr id="21" name="TextBox 20">
            <a:extLst>
              <a:ext uri="{FF2B5EF4-FFF2-40B4-BE49-F238E27FC236}">
                <a16:creationId xmlns:a16="http://schemas.microsoft.com/office/drawing/2014/main" id="{C0D1C66A-83C7-4BD6-90E3-3B4C31142888}"/>
              </a:ext>
            </a:extLst>
          </p:cNvPr>
          <p:cNvSpPr txBox="1"/>
          <p:nvPr/>
        </p:nvSpPr>
        <p:spPr>
          <a:xfrm flipH="1">
            <a:off x="3429000" y="2483643"/>
            <a:ext cx="5689712" cy="523220"/>
          </a:xfrm>
          <a:prstGeom prst="rect">
            <a:avLst/>
          </a:prstGeom>
          <a:noFill/>
        </p:spPr>
        <p:txBody>
          <a:bodyPr wrap="square" rtlCol="0">
            <a:spAutoFit/>
          </a:bodyPr>
          <a:lstStyle/>
          <a:p>
            <a:r>
              <a:rPr lang="en-US" sz="2800" b="1" dirty="0">
                <a:solidFill>
                  <a:srgbClr val="C75F09"/>
                </a:solidFill>
                <a:effectLst>
                  <a:glow rad="457200">
                    <a:schemeClr val="bg1">
                      <a:alpha val="66000"/>
                    </a:schemeClr>
                  </a:glow>
                </a:effectLst>
                <a:latin typeface="Comic Sans MS" panose="030F0702030302020204" pitchFamily="66" charset="0"/>
                <a:sym typeface="Wingdings"/>
              </a:rPr>
              <a:t>Doesn’t believe Jesus’ words</a:t>
            </a:r>
            <a:endParaRPr lang="en-US" sz="2800" b="1" dirty="0">
              <a:solidFill>
                <a:srgbClr val="C75F09"/>
              </a:solidFill>
              <a:effectLst>
                <a:glow rad="457200">
                  <a:schemeClr val="bg1">
                    <a:alpha val="66000"/>
                  </a:schemeClr>
                </a:glow>
              </a:effectLst>
              <a:latin typeface="Comic Sans MS" panose="030F0702030302020204" pitchFamily="66" charset="0"/>
            </a:endParaRPr>
          </a:p>
        </p:txBody>
      </p:sp>
    </p:spTree>
    <p:custDataLst>
      <p:tags r:id="rId1"/>
    </p:custDataLst>
    <p:extLst>
      <p:ext uri="{BB962C8B-B14F-4D97-AF65-F5344CB8AC3E}">
        <p14:creationId xmlns:p14="http://schemas.microsoft.com/office/powerpoint/2010/main" val="4188713567"/>
      </p:ext>
    </p:extLst>
  </p:cSld>
  <p:clrMapOvr>
    <a:masterClrMapping/>
  </p:clrMapOvr>
  <mc:AlternateContent xmlns:mc="http://schemas.openxmlformats.org/markup-compatibility/2006" xmlns:p14="http://schemas.microsoft.com/office/powerpoint/2010/main">
    <mc:Choice Requires="p14">
      <p:transition spd="slow" p14:dur="1100" advTm="195196">
        <p14:switch dir="r"/>
      </p:transition>
    </mc:Choice>
    <mc:Fallback xmlns="">
      <p:transition spd="slow" advTm="1951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2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3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t="-1"/>
          <a:stretch/>
        </p:blipFill>
        <p:spPr>
          <a:xfrm flipH="1">
            <a:off x="152400" y="228600"/>
            <a:ext cx="8839200" cy="6422391"/>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rotWithShape="1">
          <a:blip r:embed="rId7" cstate="screen">
            <a:grayscl/>
            <a:extLst>
              <a:ext uri="{BEBA8EAE-BF5A-486C-A8C5-ECC9F3942E4B}">
                <a14:imgProps xmlns:a14="http://schemas.microsoft.com/office/drawing/2010/main">
                  <a14:imgLayer r:embed="rId8">
                    <a14:imgEffect>
                      <a14:backgroundRemoval t="0" b="100000" l="0" r="100000">
                        <a14:foregroundMark x1="7711" y1="6649" x2="4774" y2="99864"/>
                        <a14:foregroundMark x1="3305" y1="9905" x2="1346" y2="42877"/>
                        <a14:foregroundMark x1="65361" y1="42334" x2="92044" y2="37042"/>
                        <a14:foregroundMark x1="68911" y1="39484" x2="74051" y2="39213"/>
                        <a14:foregroundMark x1="58384" y1="35957" x2="58629" y2="37449"/>
                        <a14:foregroundMark x1="92044" y1="33243" x2="87393" y2="36499"/>
                        <a14:backgroundMark x1="39168" y1="14790" x2="62424" y2="32564"/>
                        <a14:backgroundMark x1="80906" y1="31072" x2="80906" y2="31072"/>
                        <a14:backgroundMark x1="83721" y1="13840" x2="83721" y2="13840"/>
                        <a14:backgroundMark x1="81763" y1="31615" x2="86903" y2="33514"/>
                        <a14:backgroundMark x1="91554" y1="30122" x2="91554" y2="30122"/>
                      </a14:backgroundRemoval>
                    </a14:imgEffect>
                  </a14:imgLayer>
                </a14:imgProps>
              </a:ext>
              <a:ext uri="{28A0092B-C50C-407E-A947-70E740481C1C}">
                <a14:useLocalDpi xmlns:a14="http://schemas.microsoft.com/office/drawing/2010/main"/>
              </a:ext>
            </a:extLst>
          </a:blip>
          <a:srcRect/>
          <a:stretch/>
        </p:blipFill>
        <p:spPr>
          <a:xfrm>
            <a:off x="152400" y="457200"/>
            <a:ext cx="8762998" cy="6187440"/>
          </a:xfrm>
          <a:prstGeom prst="rect">
            <a:avLst/>
          </a:prstGeom>
        </p:spPr>
      </p:pic>
      <p:grpSp>
        <p:nvGrpSpPr>
          <p:cNvPr id="9" name="Group 8">
            <a:extLst>
              <a:ext uri="{FF2B5EF4-FFF2-40B4-BE49-F238E27FC236}">
                <a16:creationId xmlns:a16="http://schemas.microsoft.com/office/drawing/2014/main" id="{7564C865-8BE5-4959-B80B-DC227BFC6F5F}"/>
              </a:ext>
            </a:extLst>
          </p:cNvPr>
          <p:cNvGrpSpPr/>
          <p:nvPr/>
        </p:nvGrpSpPr>
        <p:grpSpPr>
          <a:xfrm>
            <a:off x="6380747" y="228600"/>
            <a:ext cx="2590800" cy="2743200"/>
            <a:chOff x="304800" y="3810000"/>
            <a:chExt cx="2590800" cy="2743200"/>
          </a:xfrm>
        </p:grpSpPr>
        <p:sp>
          <p:nvSpPr>
            <p:cNvPr id="12" name="Explosion 1 16">
              <a:extLst>
                <a:ext uri="{FF2B5EF4-FFF2-40B4-BE49-F238E27FC236}">
                  <a16:creationId xmlns:a16="http://schemas.microsoft.com/office/drawing/2014/main" id="{906849E3-A92A-417B-AADC-0DA696E6C711}"/>
                </a:ext>
              </a:extLst>
            </p:cNvPr>
            <p:cNvSpPr/>
            <p:nvPr/>
          </p:nvSpPr>
          <p:spPr>
            <a:xfrm>
              <a:off x="304800" y="3810000"/>
              <a:ext cx="2590800" cy="2743200"/>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4C631DE-344F-4441-BBBE-9200BFA16ECC}"/>
                </a:ext>
              </a:extLst>
            </p:cNvPr>
            <p:cNvSpPr txBox="1"/>
            <p:nvPr/>
          </p:nvSpPr>
          <p:spPr>
            <a:xfrm>
              <a:off x="571500" y="4724400"/>
              <a:ext cx="2057400" cy="830997"/>
            </a:xfrm>
            <a:prstGeom prst="rect">
              <a:avLst/>
            </a:prstGeom>
            <a:noFill/>
          </p:spPr>
          <p:txBody>
            <a:bodyPr wrap="square" rtlCol="0">
              <a:spAutoFit/>
            </a:bodyPr>
            <a:lstStyle/>
            <a:p>
              <a:pPr algn="ctr"/>
              <a:r>
                <a:rPr lang="en-US" sz="2400" b="1" dirty="0">
                  <a:solidFill>
                    <a:schemeClr val="bg1"/>
                  </a:solidFill>
                  <a:latin typeface="Comic Sans MS" pitchFamily="66" charset="0"/>
                </a:rPr>
                <a:t>Destruction is sure</a:t>
              </a:r>
            </a:p>
          </p:txBody>
        </p:sp>
      </p:grpSp>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01" y="30480"/>
            <a:ext cx="9231048" cy="6827520"/>
          </a:xfrm>
          <a:prstGeom prst="rect">
            <a:avLst/>
          </a:prstGeom>
        </p:spPr>
      </p:pic>
    </p:spTree>
    <p:custDataLst>
      <p:tags r:id="rId1"/>
    </p:custDataLst>
    <p:extLst>
      <p:ext uri="{BB962C8B-B14F-4D97-AF65-F5344CB8AC3E}">
        <p14:creationId xmlns:p14="http://schemas.microsoft.com/office/powerpoint/2010/main" val="2748527344"/>
      </p:ext>
    </p:extLst>
  </p:cSld>
  <p:clrMapOvr>
    <a:masterClrMapping/>
  </p:clrMapOvr>
  <mc:AlternateContent xmlns:mc="http://schemas.openxmlformats.org/markup-compatibility/2006" xmlns:p14="http://schemas.microsoft.com/office/powerpoint/2010/main">
    <mc:Choice Requires="p14">
      <p:transition spd="med" p14:dur="700" advTm="31450">
        <p:fade/>
        <p:sndAc>
          <p:stSnd>
            <p:snd r:embed="rId4" name="explode.wav"/>
          </p:stSnd>
        </p:sndAc>
      </p:transition>
    </mc:Choice>
    <mc:Fallback xmlns="">
      <p:transition spd="med" advTm="31450">
        <p:fade/>
        <p:sndAc>
          <p:stSnd>
            <p:snd r:embed="rId10"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5"/>
                                        </p:tgtEl>
                                      </p:cBhvr>
                                    </p:animEffect>
                                    <p:set>
                                      <p:cBhvr>
                                        <p:cTn id="7" dur="1" fill="hold">
                                          <p:stCondLst>
                                            <p:cond delay="2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00F80B-69E1-4C72-896F-B921417534A4}"/>
              </a:ext>
            </a:extLst>
          </p:cNvPr>
          <p:cNvGrpSpPr/>
          <p:nvPr/>
        </p:nvGrpSpPr>
        <p:grpSpPr>
          <a:xfrm>
            <a:off x="4798830" y="802065"/>
            <a:ext cx="4116570" cy="5760660"/>
            <a:chOff x="4798830" y="802065"/>
            <a:chExt cx="4116570" cy="5760660"/>
          </a:xfrm>
        </p:grpSpPr>
        <p:grpSp>
          <p:nvGrpSpPr>
            <p:cNvPr id="33" name="Group 32"/>
            <p:cNvGrpSpPr/>
            <p:nvPr/>
          </p:nvGrpSpPr>
          <p:grpSpPr>
            <a:xfrm>
              <a:off x="4798830" y="802065"/>
              <a:ext cx="4116570" cy="5760660"/>
              <a:chOff x="4798830" y="802065"/>
              <a:chExt cx="4116570" cy="5760660"/>
            </a:xfrm>
          </p:grpSpPr>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8830" y="802065"/>
                <a:ext cx="4116570" cy="5760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TextBox 5"/>
              <p:cNvSpPr txBox="1"/>
              <p:nvPr/>
            </p:nvSpPr>
            <p:spPr>
              <a:xfrm>
                <a:off x="6324600" y="986135"/>
                <a:ext cx="1295400" cy="461665"/>
              </a:xfrm>
              <a:prstGeom prst="rect">
                <a:avLst/>
              </a:prstGeom>
              <a:noFill/>
            </p:spPr>
            <p:txBody>
              <a:bodyPr wrap="square" rtlCol="0">
                <a:spAutoFit/>
              </a:bodyPr>
              <a:lstStyle/>
              <a:p>
                <a:pPr algn="ctr"/>
                <a:r>
                  <a:rPr lang="en-US" sz="2400" b="1" u="sng" dirty="0">
                    <a:effectLst>
                      <a:glow rad="228600">
                        <a:schemeClr val="bg1">
                          <a:alpha val="40000"/>
                        </a:schemeClr>
                      </a:glow>
                    </a:effectLst>
                    <a:latin typeface="Comic Sans MS" pitchFamily="66" charset="0"/>
                    <a:sym typeface="Wingdings"/>
                  </a:rPr>
                  <a:t>Wise</a:t>
                </a:r>
                <a:endParaRPr lang="en-US" sz="2400" b="1" u="sng" dirty="0">
                  <a:effectLst>
                    <a:glow rad="228600">
                      <a:schemeClr val="bg1">
                        <a:alpha val="40000"/>
                      </a:schemeClr>
                    </a:glow>
                  </a:effectLst>
                  <a:latin typeface="Comic Sans MS" pitchFamily="66" charset="0"/>
                </a:endParaRPr>
              </a:p>
            </p:txBody>
          </p:sp>
        </p:grpSp>
        <p:pic>
          <p:nvPicPr>
            <p:cNvPr id="32" name="Picture 31">
              <a:extLst>
                <a:ext uri="{FF2B5EF4-FFF2-40B4-BE49-F238E27FC236}">
                  <a16:creationId xmlns:a16="http://schemas.microsoft.com/office/drawing/2014/main" id="{46D6BA93-624C-4B72-ACA7-9885903A5BC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a:xfrm>
              <a:off x="5142615" y="1788794"/>
              <a:ext cx="3429000" cy="2707006"/>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grpSp>
        <p:nvGrpSpPr>
          <p:cNvPr id="2" name="Group 1">
            <a:extLst>
              <a:ext uri="{FF2B5EF4-FFF2-40B4-BE49-F238E27FC236}">
                <a16:creationId xmlns:a16="http://schemas.microsoft.com/office/drawing/2014/main" id="{F42511D7-6E41-497A-BAD0-10FC4C33D56A}"/>
              </a:ext>
            </a:extLst>
          </p:cNvPr>
          <p:cNvGrpSpPr/>
          <p:nvPr/>
        </p:nvGrpSpPr>
        <p:grpSpPr>
          <a:xfrm>
            <a:off x="228600" y="762000"/>
            <a:ext cx="4130311" cy="5760660"/>
            <a:chOff x="228600" y="762000"/>
            <a:chExt cx="4130311" cy="5760660"/>
          </a:xfrm>
        </p:grpSpPr>
        <p:grpSp>
          <p:nvGrpSpPr>
            <p:cNvPr id="28" name="Group 27"/>
            <p:cNvGrpSpPr/>
            <p:nvPr/>
          </p:nvGrpSpPr>
          <p:grpSpPr>
            <a:xfrm>
              <a:off x="228600" y="762000"/>
              <a:ext cx="4130311" cy="5760660"/>
              <a:chOff x="228600" y="762000"/>
              <a:chExt cx="4130311" cy="5760660"/>
            </a:xfrm>
          </p:grpSpPr>
          <p:pic>
            <p:nvPicPr>
              <p:cNvPr id="3" name="Picture 2"/>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228600" y="762000"/>
                <a:ext cx="4130311" cy="5760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TextBox 4"/>
              <p:cNvSpPr txBox="1"/>
              <p:nvPr/>
            </p:nvSpPr>
            <p:spPr>
              <a:xfrm>
                <a:off x="1600200" y="986135"/>
                <a:ext cx="1295400" cy="461665"/>
              </a:xfrm>
              <a:prstGeom prst="rect">
                <a:avLst/>
              </a:prstGeom>
              <a:noFill/>
            </p:spPr>
            <p:txBody>
              <a:bodyPr wrap="square" rtlCol="0">
                <a:spAutoFit/>
              </a:bodyPr>
              <a:lstStyle/>
              <a:p>
                <a:pPr algn="ctr"/>
                <a:r>
                  <a:rPr lang="en-US" sz="2400" b="1" u="sng" dirty="0">
                    <a:effectLst>
                      <a:glow rad="228600">
                        <a:schemeClr val="bg1">
                          <a:alpha val="40000"/>
                        </a:schemeClr>
                      </a:glow>
                    </a:effectLst>
                    <a:latin typeface="Comic Sans MS" pitchFamily="66" charset="0"/>
                    <a:sym typeface="Wingdings"/>
                  </a:rPr>
                  <a:t>Foolish</a:t>
                </a:r>
                <a:endParaRPr lang="en-US" sz="2400" b="1" u="sng" dirty="0">
                  <a:effectLst>
                    <a:glow rad="228600">
                      <a:schemeClr val="bg1">
                        <a:alpha val="40000"/>
                      </a:schemeClr>
                    </a:glow>
                  </a:effectLst>
                  <a:latin typeface="Comic Sans MS" pitchFamily="66" charset="0"/>
                </a:endParaRPr>
              </a:p>
            </p:txBody>
          </p:sp>
        </p:grpSp>
        <p:pic>
          <p:nvPicPr>
            <p:cNvPr id="31" name="Picture 30">
              <a:extLst>
                <a:ext uri="{FF2B5EF4-FFF2-40B4-BE49-F238E27FC236}">
                  <a16:creationId xmlns:a16="http://schemas.microsoft.com/office/drawing/2014/main" id="{CD1B710E-E5EA-43DE-A36D-C510F7BD2604}"/>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a:stretch/>
          </p:blipFill>
          <p:spPr>
            <a:xfrm>
              <a:off x="609600" y="1788794"/>
              <a:ext cx="3390015" cy="2707006"/>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507615" y="4761288"/>
            <a:ext cx="3200400" cy="1384995"/>
          </a:xfrm>
          <a:prstGeom prst="rect">
            <a:avLst/>
          </a:prstGeom>
          <a:noFill/>
        </p:spPr>
        <p:txBody>
          <a:bodyPr wrap="square" rtlCol="0">
            <a:spAutoFit/>
          </a:bodyPr>
          <a:lstStyle/>
          <a:p>
            <a:pPr algn="ctr"/>
            <a:r>
              <a:rPr lang="en-US" sz="2600" b="1" dirty="0">
                <a:effectLst>
                  <a:glow rad="228600">
                    <a:schemeClr val="bg1">
                      <a:alpha val="40000"/>
                    </a:schemeClr>
                  </a:glow>
                </a:effectLst>
                <a:latin typeface="Comic Sans MS" pitchFamily="66" charset="0"/>
                <a:sym typeface="Wingdings"/>
              </a:rPr>
              <a:t>Built</a:t>
            </a:r>
            <a:r>
              <a:rPr lang="en-US" sz="2800" b="1" dirty="0">
                <a:effectLst>
                  <a:glow rad="228600">
                    <a:schemeClr val="bg1">
                      <a:alpha val="40000"/>
                    </a:schemeClr>
                  </a:glow>
                </a:effectLst>
                <a:latin typeface="Comic Sans MS" pitchFamily="66" charset="0"/>
                <a:sym typeface="Wingdings"/>
              </a:rPr>
              <a:t> on man’s beliefs </a:t>
            </a:r>
            <a:br>
              <a:rPr lang="en-US" sz="2800" b="1" dirty="0">
                <a:effectLst>
                  <a:glow rad="228600">
                    <a:schemeClr val="bg1">
                      <a:alpha val="40000"/>
                    </a:schemeClr>
                  </a:glow>
                </a:effectLst>
                <a:latin typeface="Comic Sans MS" pitchFamily="66" charset="0"/>
                <a:sym typeface="Wingdings"/>
              </a:rPr>
            </a:br>
            <a:r>
              <a:rPr lang="en-US" sz="2800" b="1" dirty="0">
                <a:effectLst>
                  <a:glow rad="228600">
                    <a:schemeClr val="bg1">
                      <a:alpha val="40000"/>
                    </a:schemeClr>
                  </a:glow>
                </a:effectLst>
                <a:latin typeface="Comic Sans MS" pitchFamily="66" charset="0"/>
                <a:sym typeface="Wingdings"/>
              </a:rPr>
              <a:t>and/or works</a:t>
            </a:r>
            <a:endParaRPr lang="en-US" sz="2800" b="1" dirty="0">
              <a:effectLst>
                <a:glow rad="228600">
                  <a:schemeClr val="bg1">
                    <a:alpha val="40000"/>
                  </a:schemeClr>
                </a:glow>
              </a:effectLst>
              <a:latin typeface="Comic Sans MS" pitchFamily="66" charset="0"/>
            </a:endParaRPr>
          </a:p>
        </p:txBody>
      </p:sp>
      <p:sp>
        <p:nvSpPr>
          <p:cNvPr id="22" name="TextBox 21"/>
          <p:cNvSpPr txBox="1"/>
          <p:nvPr/>
        </p:nvSpPr>
        <p:spPr>
          <a:xfrm>
            <a:off x="5274196" y="4807454"/>
            <a:ext cx="3200400" cy="1292662"/>
          </a:xfrm>
          <a:prstGeom prst="rect">
            <a:avLst/>
          </a:prstGeom>
          <a:noFill/>
        </p:spPr>
        <p:txBody>
          <a:bodyPr wrap="square" rtlCol="0">
            <a:spAutoFit/>
          </a:bodyPr>
          <a:lstStyle/>
          <a:p>
            <a:pPr algn="ctr"/>
            <a:r>
              <a:rPr lang="en-US" sz="2600" b="1" dirty="0">
                <a:effectLst>
                  <a:glow rad="228600">
                    <a:schemeClr val="bg1">
                      <a:alpha val="40000"/>
                    </a:schemeClr>
                  </a:glow>
                </a:effectLst>
                <a:latin typeface="Comic Sans MS" pitchFamily="66" charset="0"/>
                <a:sym typeface="Wingdings"/>
              </a:rPr>
              <a:t>Built on </a:t>
            </a:r>
            <a:br>
              <a:rPr lang="en-US" sz="2600" b="1" dirty="0">
                <a:effectLst>
                  <a:glow rad="228600">
                    <a:schemeClr val="bg1">
                      <a:alpha val="40000"/>
                    </a:schemeClr>
                  </a:glow>
                </a:effectLst>
                <a:latin typeface="Comic Sans MS" pitchFamily="66" charset="0"/>
                <a:sym typeface="Wingdings"/>
              </a:rPr>
            </a:br>
            <a:r>
              <a:rPr lang="en-US" sz="2600" b="1" dirty="0">
                <a:effectLst>
                  <a:glow rad="228600">
                    <a:schemeClr val="bg1">
                      <a:alpha val="40000"/>
                    </a:schemeClr>
                  </a:glow>
                </a:effectLst>
                <a:latin typeface="Comic Sans MS" pitchFamily="66" charset="0"/>
                <a:sym typeface="Wingdings"/>
              </a:rPr>
              <a:t>Christ’s person and His Word</a:t>
            </a:r>
            <a:endParaRPr lang="en-US" sz="2600" b="1" dirty="0">
              <a:effectLst>
                <a:glow rad="228600">
                  <a:schemeClr val="bg1">
                    <a:alpha val="40000"/>
                  </a:schemeClr>
                </a:glow>
              </a:effectLst>
              <a:latin typeface="Comic Sans MS" pitchFamily="66" charset="0"/>
            </a:endParaRPr>
          </a:p>
        </p:txBody>
      </p:sp>
      <p:pic>
        <p:nvPicPr>
          <p:cNvPr id="29" name="Picture 28"/>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0" b="100000" l="5993" r="89888">
                        <a14:foregroundMark x1="14232" y1="50000" x2="14232" y2="54500"/>
                        <a14:backgroundMark x1="40824" y1="20000" x2="40824" y2="20000"/>
                        <a14:backgroundMark x1="20225" y1="41750" x2="20225" y2="41750"/>
                        <a14:backgroundMark x1="16479" y1="53750" x2="16479" y2="53750"/>
                        <a14:backgroundMark x1="18352" y1="53000" x2="18352" y2="53000"/>
                        <a14:backgroundMark x1="14981" y1="22250" x2="10861" y2="30500"/>
                        <a14:backgroundMark x1="16105" y1="21500" x2="13858" y2="30250"/>
                        <a14:backgroundMark x1="16105" y1="25250" x2="16105" y2="29000"/>
                      </a14:backgroundRemoval>
                    </a14:imgEffect>
                  </a14:imgLayer>
                </a14:imgProps>
              </a:ext>
              <a:ext uri="{28A0092B-C50C-407E-A947-70E740481C1C}">
                <a14:useLocalDpi xmlns:a14="http://schemas.microsoft.com/office/drawing/2010/main"/>
              </a:ext>
            </a:extLst>
          </a:blip>
          <a:srcRect b="31350"/>
          <a:stretch/>
        </p:blipFill>
        <p:spPr>
          <a:xfrm>
            <a:off x="3023100" y="3919171"/>
            <a:ext cx="2857500" cy="2938829"/>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FE535C30-5AFC-464B-BD30-11A05FA36B7C}"/>
              </a:ext>
            </a:extLst>
          </p:cNvPr>
          <p:cNvSpPr txBox="1"/>
          <p:nvPr/>
        </p:nvSpPr>
        <p:spPr>
          <a:xfrm>
            <a:off x="381000" y="152400"/>
            <a:ext cx="83820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cap="all" dirty="0">
                <a:ln w="19050" cmpd="sng">
                  <a:solidFill>
                    <a:schemeClr val="accent6">
                      <a:lumMod val="50000"/>
                    </a:schemeClr>
                  </a:solidFill>
                  <a:prstDash val="solid"/>
                </a:ln>
                <a:effectLst>
                  <a:glow rad="533400">
                    <a:schemeClr val="bg1">
                      <a:alpha val="72000"/>
                    </a:schemeClr>
                  </a:glow>
                  <a:reflection blurRad="12700" stA="28000" endPos="45000" dist="1000" dir="5400000" sy="-100000" algn="bl" rotWithShape="0"/>
                </a:effectLst>
                <a:latin typeface="Comic Sans MS" panose="030F0702030302020204" pitchFamily="66" charset="0"/>
              </a:rPr>
              <a:t>What kind of builder are you?</a:t>
            </a:r>
          </a:p>
        </p:txBody>
      </p:sp>
    </p:spTree>
    <p:custDataLst>
      <p:tags r:id="rId1"/>
    </p:custDataLst>
    <p:extLst>
      <p:ext uri="{BB962C8B-B14F-4D97-AF65-F5344CB8AC3E}">
        <p14:creationId xmlns:p14="http://schemas.microsoft.com/office/powerpoint/2010/main" val="134144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738">
        <p15:prstTrans prst="peelOff"/>
      </p:transition>
    </mc:Choice>
    <mc:Fallback xmlns="">
      <p:transition spd="slow" advTm="347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sp>
        <p:nvSpPr>
          <p:cNvPr id="11" name="TextBox 10">
            <a:extLst>
              <a:ext uri="{FF2B5EF4-FFF2-40B4-BE49-F238E27FC236}">
                <a16:creationId xmlns:a16="http://schemas.microsoft.com/office/drawing/2014/main" id="{0B643E34-7BA3-4E2E-A666-3CB0ADDA9AC2}"/>
              </a:ext>
            </a:extLst>
          </p:cNvPr>
          <p:cNvSpPr txBox="1"/>
          <p:nvPr/>
        </p:nvSpPr>
        <p:spPr>
          <a:xfrm>
            <a:off x="224590" y="262505"/>
            <a:ext cx="8919410" cy="954107"/>
          </a:xfrm>
          <a:prstGeom prst="rect">
            <a:avLst/>
          </a:prstGeom>
          <a:noFill/>
        </p:spPr>
        <p:txBody>
          <a:bodyPr wrap="square" rtlCol="0">
            <a:spAutoFit/>
          </a:bodyPr>
          <a:lstStyle/>
          <a:p>
            <a:pPr algn="ctr" eaLnBrk="0" fontAlgn="base" hangingPunct="0">
              <a:spcBef>
                <a:spcPct val="0"/>
              </a:spcBef>
              <a:spcAft>
                <a:spcPct val="0"/>
              </a:spcAft>
            </a:pPr>
            <a:r>
              <a:rPr lang="en-US" sz="2800" b="1" dirty="0">
                <a:solidFill>
                  <a:srgbClr val="000000"/>
                </a:solidFill>
                <a:effectLst>
                  <a:glow rad="228600">
                    <a:schemeClr val="bg1">
                      <a:alpha val="40000"/>
                    </a:schemeClr>
                  </a:glow>
                </a:effectLst>
                <a:latin typeface="Comic Sans MS" pitchFamily="66" charset="0"/>
              </a:rPr>
              <a:t>Come, hear, and apply God’s Word daily </a:t>
            </a:r>
            <a:br>
              <a:rPr lang="en-US" sz="2800" b="1" dirty="0">
                <a:solidFill>
                  <a:srgbClr val="000000"/>
                </a:solidFill>
                <a:effectLst>
                  <a:glow rad="228600">
                    <a:schemeClr val="bg1">
                      <a:alpha val="40000"/>
                    </a:schemeClr>
                  </a:glow>
                </a:effectLst>
                <a:latin typeface="Comic Sans MS" pitchFamily="66" charset="0"/>
              </a:rPr>
            </a:br>
            <a:r>
              <a:rPr lang="en-US" sz="2800" b="1" dirty="0">
                <a:solidFill>
                  <a:srgbClr val="000000"/>
                </a:solidFill>
                <a:effectLst>
                  <a:glow rad="228600">
                    <a:schemeClr val="bg1">
                      <a:alpha val="40000"/>
                    </a:schemeClr>
                  </a:glow>
                </a:effectLst>
                <a:latin typeface="Comic Sans MS" pitchFamily="66" charset="0"/>
              </a:rPr>
              <a:t>(James 1:22; Acts 17:11)</a:t>
            </a:r>
          </a:p>
        </p:txBody>
      </p:sp>
      <p:pic>
        <p:nvPicPr>
          <p:cNvPr id="3" name="Picture 2">
            <a:extLst>
              <a:ext uri="{FF2B5EF4-FFF2-40B4-BE49-F238E27FC236}">
                <a16:creationId xmlns:a16="http://schemas.microsoft.com/office/drawing/2014/main" id="{5FF6EC9A-D42A-4955-96C9-1A52322AB0A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319" b="98626" l="5134" r="93527">
                        <a14:foregroundMark x1="54464" y1="7967" x2="45982" y2="9066"/>
                        <a14:foregroundMark x1="35045" y1="7692" x2="32143" y2="6319"/>
                        <a14:foregroundMark x1="8929" y1="52747" x2="9598" y2="68407"/>
                        <a14:foregroundMark x1="9598" y1="68407" x2="9598" y2="68407"/>
                        <a14:foregroundMark x1="9152" y1="80495" x2="18080" y2="98626"/>
                        <a14:foregroundMark x1="39286" y1="82418" x2="75223" y2="83516"/>
                        <a14:foregroundMark x1="75223" y1="83516" x2="74330" y2="83791"/>
                        <a14:foregroundMark x1="63170" y1="81868" x2="59598" y2="92033"/>
                        <a14:foregroundMark x1="40402" y1="75275" x2="37277" y2="89011"/>
                        <a14:foregroundMark x1="8929" y1="71978" x2="10268" y2="81593"/>
                        <a14:foregroundMark x1="5580" y1="76099" x2="6027" y2="78846"/>
                        <a14:foregroundMark x1="5804" y1="81593" x2="6920" y2="87912"/>
                        <a14:foregroundMark x1="6027" y1="81868" x2="6473" y2="79670"/>
                        <a14:foregroundMark x1="93527" y1="76374" x2="92634" y2="82143"/>
                      </a14:backgroundRemoval>
                    </a14:imgEffect>
                  </a14:imgLayer>
                </a14:imgProps>
              </a:ext>
              <a:ext uri="{28A0092B-C50C-407E-A947-70E740481C1C}">
                <a14:useLocalDpi xmlns:a14="http://schemas.microsoft.com/office/drawing/2010/main"/>
              </a:ext>
            </a:extLst>
          </a:blip>
          <a:srcRect/>
          <a:stretch/>
        </p:blipFill>
        <p:spPr>
          <a:xfrm flipH="1">
            <a:off x="355094" y="5221658"/>
            <a:ext cx="2083305" cy="168949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9B133C1-60EE-4114-8175-5C0356CB5E9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796" b="95575" l="24175" r="77476">
                        <a14:foregroundMark x1="59080" y1="12212" x2="60024" y2="12920"/>
                        <a14:foregroundMark x1="70755" y1="63363" x2="32311" y2="63717"/>
                        <a14:foregroundMark x1="27712" y1="64071" x2="29717" y2="95929"/>
                        <a14:foregroundMark x1="29717" y1="95929" x2="30189" y2="95929"/>
                        <a14:foregroundMark x1="70283" y1="64602" x2="76769" y2="71681"/>
                        <a14:foregroundMark x1="25943" y1="65841" x2="24175" y2="77345"/>
                        <a14:foregroundMark x1="24175" y1="77345" x2="24175" y2="77345"/>
                        <a14:foregroundMark x1="57901" y1="72212" x2="66627" y2="75929"/>
                        <a14:foregroundMark x1="58608" y1="10796" x2="59670" y2="10796"/>
                      </a14:backgroundRemoval>
                    </a14:imgEffect>
                  </a14:imgLayer>
                </a14:imgProps>
              </a:ext>
              <a:ext uri="{28A0092B-C50C-407E-A947-70E740481C1C}">
                <a14:useLocalDpi xmlns:a14="http://schemas.microsoft.com/office/drawing/2010/main"/>
              </a:ext>
            </a:extLst>
          </a:blip>
          <a:srcRect l="22499" t="7914" r="15834" b="33549"/>
          <a:stretch/>
        </p:blipFill>
        <p:spPr>
          <a:xfrm>
            <a:off x="5715000" y="4476341"/>
            <a:ext cx="3886200" cy="245785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9905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EF79F-4269-4244-8B7D-F5C10CF91B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pic>
        <p:nvPicPr>
          <p:cNvPr id="9" name="Picture 8">
            <a:extLst>
              <a:ext uri="{FF2B5EF4-FFF2-40B4-BE49-F238E27FC236}">
                <a16:creationId xmlns:a16="http://schemas.microsoft.com/office/drawing/2014/main" id="{B6BD7913-B6FB-417B-A57B-967B102F73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35" b="89606" l="5556" r="98949">
                        <a14:foregroundMark x1="77177" y1="6093" x2="75826" y2="16846"/>
                        <a14:foregroundMark x1="97297" y1="48746" x2="89039" y2="40143"/>
                        <a14:foregroundMark x1="89039" y1="40143" x2="89039" y2="40143"/>
                        <a14:foregroundMark x1="99099" y1="44444" x2="87538" y2="38351"/>
                        <a14:foregroundMark x1="5556" y1="59140" x2="10060" y2="58781"/>
                        <a14:foregroundMark x1="10811" y1="59140" x2="33483" y2="50538"/>
                      </a14:backgroundRemoval>
                    </a14:imgEffect>
                  </a14:imgLayer>
                </a14:imgProps>
              </a:ext>
              <a:ext uri="{28A0092B-C50C-407E-A947-70E740481C1C}">
                <a14:useLocalDpi xmlns:a14="http://schemas.microsoft.com/office/drawing/2010/main"/>
              </a:ext>
            </a:extLst>
          </a:blip>
          <a:stretch>
            <a:fillRect/>
          </a:stretch>
        </p:blipFill>
        <p:spPr>
          <a:xfrm>
            <a:off x="-152400" y="1828800"/>
            <a:ext cx="7086600" cy="270355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0680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What do we learn?</a:t>
            </a:r>
          </a:p>
        </p:txBody>
      </p:sp>
      <p:sp>
        <p:nvSpPr>
          <p:cNvPr id="11" name="TextBox 10">
            <a:extLst>
              <a:ext uri="{FF2B5EF4-FFF2-40B4-BE49-F238E27FC236}">
                <a16:creationId xmlns:a16="http://schemas.microsoft.com/office/drawing/2014/main" id="{0B643E34-7BA3-4E2E-A666-3CB0ADDA9AC2}"/>
              </a:ext>
            </a:extLst>
          </p:cNvPr>
          <p:cNvSpPr txBox="1"/>
          <p:nvPr/>
        </p:nvSpPr>
        <p:spPr>
          <a:xfrm>
            <a:off x="224590" y="262505"/>
            <a:ext cx="8919410" cy="954107"/>
          </a:xfrm>
          <a:prstGeom prst="rect">
            <a:avLst/>
          </a:prstGeom>
          <a:noFill/>
        </p:spPr>
        <p:txBody>
          <a:bodyPr wrap="square" rtlCol="0">
            <a:spAutoFit/>
          </a:bodyPr>
          <a:lstStyle/>
          <a:p>
            <a:pPr algn="ctr" eaLnBrk="0" fontAlgn="base" hangingPunct="0">
              <a:spcBef>
                <a:spcPct val="0"/>
              </a:spcBef>
              <a:spcAft>
                <a:spcPct val="0"/>
              </a:spcAft>
            </a:pPr>
            <a:r>
              <a:rPr lang="en-US" sz="2800" b="1" dirty="0">
                <a:solidFill>
                  <a:srgbClr val="000000"/>
                </a:solidFill>
                <a:effectLst>
                  <a:glow rad="228600">
                    <a:schemeClr val="bg1">
                      <a:alpha val="40000"/>
                    </a:schemeClr>
                  </a:glow>
                </a:effectLst>
                <a:latin typeface="Comic Sans MS" pitchFamily="66" charset="0"/>
              </a:rPr>
              <a:t>Come, hear, and apply God’s Word daily </a:t>
            </a:r>
            <a:br>
              <a:rPr lang="en-US" sz="2800" b="1" dirty="0">
                <a:solidFill>
                  <a:srgbClr val="000000"/>
                </a:solidFill>
                <a:effectLst>
                  <a:glow rad="228600">
                    <a:schemeClr val="bg1">
                      <a:alpha val="40000"/>
                    </a:schemeClr>
                  </a:glow>
                </a:effectLst>
                <a:latin typeface="Comic Sans MS" pitchFamily="66" charset="0"/>
              </a:rPr>
            </a:br>
            <a:r>
              <a:rPr lang="en-US" sz="2800" b="1" dirty="0">
                <a:solidFill>
                  <a:srgbClr val="000000"/>
                </a:solidFill>
                <a:effectLst>
                  <a:glow rad="228600">
                    <a:schemeClr val="bg1">
                      <a:alpha val="40000"/>
                    </a:schemeClr>
                  </a:glow>
                </a:effectLst>
                <a:latin typeface="Comic Sans MS" pitchFamily="66" charset="0"/>
              </a:rPr>
              <a:t>(James 1:22; Acts 17:11)</a:t>
            </a:r>
          </a:p>
        </p:txBody>
      </p:sp>
      <p:sp>
        <p:nvSpPr>
          <p:cNvPr id="18" name="TextBox 17">
            <a:extLst>
              <a:ext uri="{FF2B5EF4-FFF2-40B4-BE49-F238E27FC236}">
                <a16:creationId xmlns:a16="http://schemas.microsoft.com/office/drawing/2014/main" id="{3917057E-DF73-4AD7-BC80-0E1E764F1F77}"/>
              </a:ext>
            </a:extLst>
          </p:cNvPr>
          <p:cNvSpPr txBox="1"/>
          <p:nvPr/>
        </p:nvSpPr>
        <p:spPr>
          <a:xfrm>
            <a:off x="224590" y="3236893"/>
            <a:ext cx="8935453" cy="954107"/>
          </a:xfrm>
          <a:prstGeom prst="rect">
            <a:avLst/>
          </a:prstGeom>
          <a:noFill/>
        </p:spPr>
        <p:txBody>
          <a:bodyPr wrap="square" rtlCol="0">
            <a:spAutoFit/>
          </a:bodyPr>
          <a:lstStyle/>
          <a:p>
            <a:pPr eaLnBrk="0" fontAlgn="base" hangingPunct="0">
              <a:spcBef>
                <a:spcPct val="0"/>
              </a:spcBef>
              <a:spcAft>
                <a:spcPct val="0"/>
              </a:spcAft>
            </a:pPr>
            <a:r>
              <a:rPr lang="en-US" sz="2800" b="1" dirty="0">
                <a:solidFill>
                  <a:srgbClr val="000000"/>
                </a:solidFill>
                <a:effectLst>
                  <a:glow rad="228600">
                    <a:schemeClr val="bg1">
                      <a:alpha val="40000"/>
                    </a:schemeClr>
                  </a:glow>
                </a:effectLst>
                <a:latin typeface="Comic Sans MS" pitchFamily="66" charset="0"/>
              </a:rPr>
              <a:t>2. Crown Jesus as the Lord of your life by </a:t>
            </a:r>
            <a:br>
              <a:rPr lang="en-US" sz="2800" b="1" dirty="0">
                <a:solidFill>
                  <a:srgbClr val="000000"/>
                </a:solidFill>
                <a:effectLst>
                  <a:glow rad="228600">
                    <a:schemeClr val="bg1">
                      <a:alpha val="40000"/>
                    </a:schemeClr>
                  </a:glow>
                </a:effectLst>
                <a:latin typeface="Comic Sans MS" pitchFamily="66" charset="0"/>
              </a:rPr>
            </a:br>
            <a:r>
              <a:rPr lang="en-US" sz="2800" b="1" dirty="0">
                <a:solidFill>
                  <a:srgbClr val="000000"/>
                </a:solidFill>
                <a:effectLst>
                  <a:glow rad="228600">
                    <a:schemeClr val="bg1">
                      <a:alpha val="40000"/>
                    </a:schemeClr>
                  </a:glow>
                </a:effectLst>
                <a:latin typeface="Comic Sans MS" pitchFamily="66" charset="0"/>
              </a:rPr>
              <a:t>    committing to do His Word/will (Luke 6:46).</a:t>
            </a:r>
          </a:p>
        </p:txBody>
      </p:sp>
      <p:pic>
        <p:nvPicPr>
          <p:cNvPr id="3" name="Picture 2">
            <a:extLst>
              <a:ext uri="{FF2B5EF4-FFF2-40B4-BE49-F238E27FC236}">
                <a16:creationId xmlns:a16="http://schemas.microsoft.com/office/drawing/2014/main" id="{5FF6EC9A-D42A-4955-96C9-1A52322AB0A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319" b="98626" l="5134" r="93527">
                        <a14:foregroundMark x1="54464" y1="7967" x2="45982" y2="9066"/>
                        <a14:foregroundMark x1="35045" y1="7692" x2="32143" y2="6319"/>
                        <a14:foregroundMark x1="8929" y1="52747" x2="9598" y2="68407"/>
                        <a14:foregroundMark x1="9598" y1="68407" x2="9598" y2="68407"/>
                        <a14:foregroundMark x1="9152" y1="80495" x2="18080" y2="98626"/>
                        <a14:foregroundMark x1="39286" y1="82418" x2="75223" y2="83516"/>
                        <a14:foregroundMark x1="75223" y1="83516" x2="74330" y2="83791"/>
                        <a14:foregroundMark x1="63170" y1="81868" x2="59598" y2="92033"/>
                        <a14:foregroundMark x1="40402" y1="75275" x2="37277" y2="89011"/>
                        <a14:foregroundMark x1="8929" y1="71978" x2="10268" y2="81593"/>
                        <a14:foregroundMark x1="5580" y1="76099" x2="6027" y2="78846"/>
                        <a14:foregroundMark x1="5804" y1="81593" x2="6920" y2="87912"/>
                        <a14:foregroundMark x1="6027" y1="81868" x2="6473" y2="79670"/>
                        <a14:foregroundMark x1="93527" y1="76374" x2="92634" y2="82143"/>
                      </a14:backgroundRemoval>
                    </a14:imgEffect>
                  </a14:imgLayer>
                </a14:imgProps>
              </a:ext>
              <a:ext uri="{28A0092B-C50C-407E-A947-70E740481C1C}">
                <a14:useLocalDpi xmlns:a14="http://schemas.microsoft.com/office/drawing/2010/main"/>
              </a:ext>
            </a:extLst>
          </a:blip>
          <a:srcRect/>
          <a:stretch/>
        </p:blipFill>
        <p:spPr>
          <a:xfrm flipH="1">
            <a:off x="355094" y="5221658"/>
            <a:ext cx="2083305" cy="168949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9B133C1-60EE-4114-8175-5C0356CB5E9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796" b="95575" l="24175" r="77476">
                        <a14:foregroundMark x1="59080" y1="12212" x2="60024" y2="12920"/>
                        <a14:foregroundMark x1="70755" y1="63363" x2="32311" y2="63717"/>
                        <a14:foregroundMark x1="27712" y1="64071" x2="29717" y2="95929"/>
                        <a14:foregroundMark x1="29717" y1="95929" x2="30189" y2="95929"/>
                        <a14:foregroundMark x1="70283" y1="64602" x2="76769" y2="71681"/>
                        <a14:foregroundMark x1="25943" y1="65841" x2="24175" y2="77345"/>
                        <a14:foregroundMark x1="24175" y1="77345" x2="24175" y2="77345"/>
                        <a14:foregroundMark x1="57901" y1="72212" x2="66627" y2="75929"/>
                        <a14:foregroundMark x1="58608" y1="10796" x2="59670" y2="10796"/>
                      </a14:backgroundRemoval>
                    </a14:imgEffect>
                  </a14:imgLayer>
                </a14:imgProps>
              </a:ext>
              <a:ext uri="{28A0092B-C50C-407E-A947-70E740481C1C}">
                <a14:useLocalDpi xmlns:a14="http://schemas.microsoft.com/office/drawing/2010/main"/>
              </a:ext>
            </a:extLst>
          </a:blip>
          <a:srcRect l="22499" t="7914" r="15834" b="33549"/>
          <a:stretch/>
        </p:blipFill>
        <p:spPr>
          <a:xfrm>
            <a:off x="5715000" y="4476341"/>
            <a:ext cx="3886200" cy="24578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52A404D-F18A-4E20-80BB-9B620441449A}"/>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9659" b="89773" l="9916" r="90717">
                        <a14:foregroundMark x1="24051" y1="77273" x2="23418" y2="75568"/>
                        <a14:foregroundMark x1="75949" y1="80682" x2="78692" y2="82386"/>
                        <a14:foregroundMark x1="90717" y1="86364" x2="83966" y2="82386"/>
                        <a14:foregroundMark x1="68776" y1="32386" x2="68776" y2="32386"/>
                        <a14:foregroundMark x1="12869" y1="82386" x2="12869" y2="82386"/>
                      </a14:backgroundRemoval>
                    </a14:imgEffect>
                  </a14:imgLayer>
                </a14:imgProps>
              </a:ext>
              <a:ext uri="{28A0092B-C50C-407E-A947-70E740481C1C}">
                <a14:useLocalDpi xmlns:a14="http://schemas.microsoft.com/office/drawing/2010/main"/>
              </a:ext>
            </a:extLst>
          </a:blip>
          <a:stretch>
            <a:fillRect/>
          </a:stretch>
        </p:blipFill>
        <p:spPr>
          <a:xfrm>
            <a:off x="6553200" y="1984272"/>
            <a:ext cx="2249153" cy="835128"/>
          </a:xfrm>
          <a:prstGeom prst="rect">
            <a:avLst/>
          </a:prstGeom>
        </p:spPr>
      </p:pic>
      <p:sp>
        <p:nvSpPr>
          <p:cNvPr id="13" name="TextBox 12">
            <a:extLst>
              <a:ext uri="{FF2B5EF4-FFF2-40B4-BE49-F238E27FC236}">
                <a16:creationId xmlns:a16="http://schemas.microsoft.com/office/drawing/2014/main" id="{2F54C04A-EB74-4828-8533-ACBF81665906}"/>
              </a:ext>
            </a:extLst>
          </p:cNvPr>
          <p:cNvSpPr txBox="1"/>
          <p:nvPr/>
        </p:nvSpPr>
        <p:spPr>
          <a:xfrm>
            <a:off x="224590" y="1387145"/>
            <a:ext cx="8791073" cy="954107"/>
          </a:xfrm>
          <a:prstGeom prst="rect">
            <a:avLst/>
          </a:prstGeom>
          <a:noFill/>
        </p:spPr>
        <p:txBody>
          <a:bodyPr wrap="square" rtlCol="0">
            <a:spAutoFit/>
          </a:bodyPr>
          <a:lstStyle/>
          <a:p>
            <a:pPr eaLnBrk="0" fontAlgn="base" hangingPunct="0">
              <a:spcBef>
                <a:spcPct val="0"/>
              </a:spcBef>
              <a:spcAft>
                <a:spcPct val="0"/>
              </a:spcAft>
            </a:pPr>
            <a:r>
              <a:rPr lang="en-US" sz="2800" b="1" dirty="0">
                <a:solidFill>
                  <a:srgbClr val="000000"/>
                </a:solidFill>
                <a:effectLst>
                  <a:glow rad="228600">
                    <a:schemeClr val="bg1">
                      <a:alpha val="40000"/>
                    </a:schemeClr>
                  </a:glow>
                </a:effectLst>
                <a:latin typeface="Comic Sans MS" pitchFamily="66" charset="0"/>
              </a:rPr>
              <a:t>1. Make Jesus your foundation for life by </a:t>
            </a:r>
            <a:br>
              <a:rPr lang="en-US" sz="2800" b="1" dirty="0">
                <a:solidFill>
                  <a:srgbClr val="000000"/>
                </a:solidFill>
                <a:effectLst>
                  <a:glow rad="228600">
                    <a:schemeClr val="bg1">
                      <a:alpha val="40000"/>
                    </a:schemeClr>
                  </a:glow>
                </a:effectLst>
                <a:latin typeface="Comic Sans MS" pitchFamily="66" charset="0"/>
              </a:rPr>
            </a:br>
            <a:r>
              <a:rPr lang="en-US" sz="2800" b="1" dirty="0">
                <a:solidFill>
                  <a:srgbClr val="000000"/>
                </a:solidFill>
                <a:effectLst>
                  <a:glow rad="228600">
                    <a:schemeClr val="bg1">
                      <a:alpha val="40000"/>
                    </a:schemeClr>
                  </a:glow>
                </a:effectLst>
                <a:latin typeface="Comic Sans MS" pitchFamily="66" charset="0"/>
              </a:rPr>
              <a:t>    receiving His salvation (1 Cor. 3:10-15).</a:t>
            </a:r>
          </a:p>
        </p:txBody>
      </p:sp>
      <p:sp>
        <p:nvSpPr>
          <p:cNvPr id="19" name="TextBox 18">
            <a:extLst>
              <a:ext uri="{FF2B5EF4-FFF2-40B4-BE49-F238E27FC236}">
                <a16:creationId xmlns:a16="http://schemas.microsoft.com/office/drawing/2014/main" id="{E7BC4C2E-76AE-4E14-A724-14EAE80ECC5F}"/>
              </a:ext>
            </a:extLst>
          </p:cNvPr>
          <p:cNvSpPr txBox="1"/>
          <p:nvPr/>
        </p:nvSpPr>
        <p:spPr>
          <a:xfrm>
            <a:off x="882316" y="2524780"/>
            <a:ext cx="8410073" cy="523220"/>
          </a:xfrm>
          <a:prstGeom prst="rect">
            <a:avLst/>
          </a:prstGeom>
          <a:noFill/>
        </p:spPr>
        <p:txBody>
          <a:bodyPr wrap="square" rtlCol="0">
            <a:spAutoFit/>
          </a:bodyPr>
          <a:lstStyle/>
          <a:p>
            <a:pPr eaLnBrk="0" fontAlgn="base" hangingPunct="0">
              <a:spcBef>
                <a:spcPct val="0"/>
              </a:spcBef>
              <a:spcAft>
                <a:spcPct val="0"/>
              </a:spcAft>
            </a:pPr>
            <a:r>
              <a:rPr lang="en-US" sz="2800" b="1" dirty="0">
                <a:solidFill>
                  <a:schemeClr val="accent2">
                    <a:lumMod val="50000"/>
                  </a:schemeClr>
                </a:solidFill>
                <a:effectLst>
                  <a:glow rad="228600">
                    <a:schemeClr val="bg1">
                      <a:alpha val="40000"/>
                    </a:schemeClr>
                  </a:glow>
                </a:effectLst>
                <a:latin typeface="Comic Sans MS" pitchFamily="66" charset="0"/>
                <a:sym typeface="Wingdings"/>
              </a:rPr>
              <a:t></a:t>
            </a:r>
            <a:r>
              <a:rPr lang="en-US" sz="2800" b="1" dirty="0">
                <a:solidFill>
                  <a:srgbClr val="000000"/>
                </a:solidFill>
                <a:effectLst>
                  <a:glow rad="228600">
                    <a:schemeClr val="bg1">
                      <a:alpha val="40000"/>
                    </a:schemeClr>
                  </a:glow>
                </a:effectLst>
                <a:latin typeface="Comic Sans MS" pitchFamily="66" charset="0"/>
              </a:rPr>
              <a:t>Ignore teaching on salvation = </a:t>
            </a:r>
            <a:r>
              <a:rPr lang="en-US" sz="2800" b="1" dirty="0">
                <a:solidFill>
                  <a:srgbClr val="A14D07"/>
                </a:solidFill>
                <a:effectLst>
                  <a:glow rad="228600">
                    <a:schemeClr val="bg1">
                      <a:alpha val="40000"/>
                    </a:schemeClr>
                  </a:glow>
                </a:effectLst>
                <a:latin typeface="Comic Sans MS" pitchFamily="66" charset="0"/>
              </a:rPr>
              <a:t>eternal ruin</a:t>
            </a:r>
          </a:p>
        </p:txBody>
      </p:sp>
    </p:spTree>
    <p:custDataLst>
      <p:tags r:id="rId1"/>
    </p:custDataLst>
    <p:extLst>
      <p:ext uri="{BB962C8B-B14F-4D97-AF65-F5344CB8AC3E}">
        <p14:creationId xmlns:p14="http://schemas.microsoft.com/office/powerpoint/2010/main" val="3677325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2000"/>
                                        <p:tgtEl>
                                          <p:spTgt spid="19"/>
                                        </p:tgtEl>
                                      </p:cBhvr>
                                    </p:animEffect>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rgbClr val="C00000"/>
            </a:gs>
            <a:gs pos="86000">
              <a:srgbClr val="820000"/>
            </a:gs>
            <a:gs pos="95000">
              <a:schemeClr val="tx1"/>
            </a:gs>
            <a:gs pos="7000">
              <a:schemeClr val="tx1"/>
            </a:gs>
            <a:gs pos="17000">
              <a:srgbClr val="760000"/>
            </a:gs>
            <a:gs pos="43000">
              <a:srgbClr val="C00000"/>
            </a:gs>
            <a:gs pos="50000">
              <a:schemeClr val="bg1">
                <a:lumMod val="85000"/>
              </a:schemeClr>
            </a:gs>
          </a:gsLst>
          <a:lin ang="16200000" scaled="1"/>
          <a:tileRect/>
        </a:gra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4">
            <a:grayscl/>
            <a:extLst>
              <a:ext uri="{28A0092B-C50C-407E-A947-70E740481C1C}">
                <a14:useLocalDpi xmlns:a14="http://schemas.microsoft.com/office/drawing/2010/main"/>
              </a:ext>
            </a:extLst>
          </a:blip>
          <a:stretch>
            <a:fillRect/>
          </a:stretch>
        </p:blipFill>
        <p:spPr>
          <a:xfrm>
            <a:off x="381000" y="609600"/>
            <a:ext cx="8305800" cy="554412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TextBox 3"/>
          <p:cNvSpPr txBox="1"/>
          <p:nvPr/>
        </p:nvSpPr>
        <p:spPr>
          <a:xfrm>
            <a:off x="1524000" y="860048"/>
            <a:ext cx="6112192" cy="954107"/>
          </a:xfrm>
          <a:prstGeom prst="rect">
            <a:avLst/>
          </a:prstGeom>
          <a:noFill/>
        </p:spPr>
        <p:txBody>
          <a:bodyPr wrap="square" rtlCol="0">
            <a:spAutoFit/>
          </a:bodyPr>
          <a:lstStyle/>
          <a:p>
            <a:pPr algn="ctr" eaLnBrk="0" fontAlgn="base" hangingPunct="0">
              <a:spcBef>
                <a:spcPct val="0"/>
              </a:spcBef>
              <a:spcAft>
                <a:spcPct val="0"/>
              </a:spcAft>
            </a:pPr>
            <a:r>
              <a:rPr lang="en-US" sz="2800" b="1" cap="all" dirty="0">
                <a:ln w="9000" cmpd="sng">
                  <a:solidFill>
                    <a:schemeClr val="tx1"/>
                  </a:solidFill>
                  <a:prstDash val="solid"/>
                </a:ln>
                <a:solidFill>
                  <a:srgbClr val="FF0000"/>
                </a:solidFill>
                <a:effectLst>
                  <a:reflection blurRad="12700" stA="28000" endPos="45000" dist="1000" dir="5400000" sy="-100000" algn="bl" rotWithShape="0"/>
                </a:effectLst>
                <a:latin typeface="Comic Sans MS" pitchFamily="66" charset="0"/>
              </a:rPr>
              <a:t>How to Live Under the Lordship of Jesus Christ</a:t>
            </a:r>
          </a:p>
        </p:txBody>
      </p:sp>
      <p:sp>
        <p:nvSpPr>
          <p:cNvPr id="6" name="TextBox 5"/>
          <p:cNvSpPr txBox="1"/>
          <p:nvPr/>
        </p:nvSpPr>
        <p:spPr>
          <a:xfrm rot="16200000">
            <a:off x="1581061" y="3045054"/>
            <a:ext cx="1463992" cy="707886"/>
          </a:xfrm>
          <a:prstGeom prst="rect">
            <a:avLst/>
          </a:prstGeom>
          <a:noFill/>
        </p:spPr>
        <p:txBody>
          <a:bodyPr wrap="square" rtlCol="0">
            <a:spAutoFit/>
          </a:bodyPr>
          <a:lstStyle/>
          <a:p>
            <a:pPr algn="ctr" eaLnBrk="0" fontAlgn="base" hangingPunct="0">
              <a:spcBef>
                <a:spcPct val="0"/>
              </a:spcBef>
              <a:spcAft>
                <a:spcPct val="0"/>
              </a:spcAft>
            </a:pPr>
            <a:r>
              <a:rPr lang="en-US" sz="2000" b="1" dirty="0">
                <a:latin typeface="Comic Sans MS" pitchFamily="66" charset="0"/>
              </a:rPr>
              <a:t>Love</a:t>
            </a:r>
            <a:br>
              <a:rPr lang="en-US" sz="2000" b="1" dirty="0">
                <a:latin typeface="Comic Sans MS" pitchFamily="66" charset="0"/>
              </a:rPr>
            </a:br>
            <a:r>
              <a:rPr lang="en-US" sz="2000" b="1" dirty="0">
                <a:latin typeface="Comic Sans MS" pitchFamily="66" charset="0"/>
              </a:rPr>
              <a:t>life</a:t>
            </a:r>
          </a:p>
        </p:txBody>
      </p:sp>
      <p:sp>
        <p:nvSpPr>
          <p:cNvPr id="8" name="TextBox 7"/>
          <p:cNvSpPr txBox="1"/>
          <p:nvPr/>
        </p:nvSpPr>
        <p:spPr>
          <a:xfrm>
            <a:off x="3200400" y="2381310"/>
            <a:ext cx="492443" cy="1847910"/>
          </a:xfrm>
          <a:prstGeom prst="rect">
            <a:avLst/>
          </a:prstGeom>
          <a:noFill/>
        </p:spPr>
        <p:txBody>
          <a:bodyPr vert="vert270" wrap="square" rtlCol="0">
            <a:spAutoFit/>
          </a:bodyPr>
          <a:lstStyle/>
          <a:p>
            <a:pPr algn="ctr" eaLnBrk="0" fontAlgn="base" hangingPunct="0">
              <a:spcBef>
                <a:spcPct val="0"/>
              </a:spcBef>
              <a:spcAft>
                <a:spcPct val="0"/>
              </a:spcAft>
            </a:pPr>
            <a:r>
              <a:rPr lang="en-US" sz="2000" b="1" dirty="0">
                <a:latin typeface="Comic Sans MS" pitchFamily="66" charset="0"/>
              </a:rPr>
              <a:t>Money</a:t>
            </a:r>
          </a:p>
        </p:txBody>
      </p:sp>
      <p:sp>
        <p:nvSpPr>
          <p:cNvPr id="9" name="TextBox 8"/>
          <p:cNvSpPr txBox="1"/>
          <p:nvPr/>
        </p:nvSpPr>
        <p:spPr>
          <a:xfrm>
            <a:off x="5334000" y="2362200"/>
            <a:ext cx="492443" cy="1847910"/>
          </a:xfrm>
          <a:prstGeom prst="rect">
            <a:avLst/>
          </a:prstGeom>
          <a:noFill/>
        </p:spPr>
        <p:txBody>
          <a:bodyPr vert="vert270" wrap="square" rtlCol="0">
            <a:spAutoFit/>
          </a:bodyPr>
          <a:lstStyle/>
          <a:p>
            <a:pPr algn="ctr" eaLnBrk="0" fontAlgn="base" hangingPunct="0">
              <a:spcBef>
                <a:spcPct val="0"/>
              </a:spcBef>
              <a:spcAft>
                <a:spcPct val="0"/>
              </a:spcAft>
            </a:pPr>
            <a:r>
              <a:rPr lang="en-US" sz="2000" b="1" dirty="0">
                <a:latin typeface="Comic Sans MS" pitchFamily="66" charset="0"/>
              </a:rPr>
              <a:t>Friends</a:t>
            </a:r>
          </a:p>
        </p:txBody>
      </p:sp>
      <p:sp>
        <p:nvSpPr>
          <p:cNvPr id="10" name="TextBox 9"/>
          <p:cNvSpPr txBox="1"/>
          <p:nvPr/>
        </p:nvSpPr>
        <p:spPr>
          <a:xfrm>
            <a:off x="6477000" y="2600355"/>
            <a:ext cx="492443" cy="1438245"/>
          </a:xfrm>
          <a:prstGeom prst="rect">
            <a:avLst/>
          </a:prstGeom>
          <a:noFill/>
        </p:spPr>
        <p:txBody>
          <a:bodyPr vert="vert270" wrap="square" rtlCol="0">
            <a:spAutoFit/>
          </a:bodyPr>
          <a:lstStyle/>
          <a:p>
            <a:pPr algn="ctr" eaLnBrk="0" fontAlgn="base" hangingPunct="0">
              <a:spcBef>
                <a:spcPct val="0"/>
              </a:spcBef>
              <a:spcAft>
                <a:spcPct val="0"/>
              </a:spcAft>
            </a:pPr>
            <a:r>
              <a:rPr lang="en-US" sz="2000" b="1" dirty="0">
                <a:latin typeface="Comic Sans MS" pitchFamily="66" charset="0"/>
              </a:rPr>
              <a:t>Work</a:t>
            </a:r>
          </a:p>
        </p:txBody>
      </p:sp>
      <p:sp>
        <p:nvSpPr>
          <p:cNvPr id="11" name="TextBox 10"/>
          <p:cNvSpPr txBox="1"/>
          <p:nvPr/>
        </p:nvSpPr>
        <p:spPr>
          <a:xfrm>
            <a:off x="7772400" y="2647890"/>
            <a:ext cx="492443" cy="1543110"/>
          </a:xfrm>
          <a:prstGeom prst="rect">
            <a:avLst/>
          </a:prstGeom>
          <a:noFill/>
        </p:spPr>
        <p:txBody>
          <a:bodyPr vert="vert270" wrap="square" rtlCol="0">
            <a:spAutoFit/>
          </a:bodyPr>
          <a:lstStyle/>
          <a:p>
            <a:pPr algn="ctr" eaLnBrk="0" fontAlgn="base" hangingPunct="0">
              <a:spcBef>
                <a:spcPct val="0"/>
              </a:spcBef>
              <a:spcAft>
                <a:spcPct val="0"/>
              </a:spcAft>
            </a:pPr>
            <a:r>
              <a:rPr lang="en-US" sz="2000" b="1" dirty="0">
                <a:latin typeface="Comic Sans MS" pitchFamily="66" charset="0"/>
              </a:rPr>
              <a:t>Leisure</a:t>
            </a:r>
          </a:p>
        </p:txBody>
      </p:sp>
      <p:sp>
        <p:nvSpPr>
          <p:cNvPr id="13" name="TextBox 12"/>
          <p:cNvSpPr txBox="1"/>
          <p:nvPr/>
        </p:nvSpPr>
        <p:spPr>
          <a:xfrm>
            <a:off x="1468278" y="4411055"/>
            <a:ext cx="6131243" cy="954107"/>
          </a:xfrm>
          <a:prstGeom prst="rect">
            <a:avLst/>
          </a:prstGeom>
          <a:noFill/>
        </p:spPr>
        <p:txBody>
          <a:bodyPr wrap="square" rtlCol="0">
            <a:spAutoFit/>
          </a:bodyPr>
          <a:lstStyle/>
          <a:p>
            <a:pPr algn="ctr" eaLnBrk="0" fontAlgn="base" hangingPunct="0">
              <a:spcBef>
                <a:spcPct val="0"/>
              </a:spcBef>
              <a:spcAft>
                <a:spcPct val="0"/>
              </a:spcAft>
            </a:pPr>
            <a:r>
              <a:rPr lang="en-US" sz="2800" b="1" dirty="0">
                <a:latin typeface="Comic Sans MS" pitchFamily="66" charset="0"/>
              </a:rPr>
              <a:t>Are there rooms in your life that are “off limits” to the Lord?</a:t>
            </a:r>
          </a:p>
        </p:txBody>
      </p:sp>
      <p:sp>
        <p:nvSpPr>
          <p:cNvPr id="16" name="TextBox 15"/>
          <p:cNvSpPr txBox="1"/>
          <p:nvPr/>
        </p:nvSpPr>
        <p:spPr>
          <a:xfrm>
            <a:off x="802956" y="2419290"/>
            <a:ext cx="492443" cy="1847910"/>
          </a:xfrm>
          <a:prstGeom prst="rect">
            <a:avLst/>
          </a:prstGeom>
          <a:noFill/>
        </p:spPr>
        <p:txBody>
          <a:bodyPr vert="vert270" wrap="square" rtlCol="0">
            <a:spAutoFit/>
          </a:bodyPr>
          <a:lstStyle/>
          <a:p>
            <a:pPr algn="ctr" eaLnBrk="0" fontAlgn="base" hangingPunct="0">
              <a:spcBef>
                <a:spcPct val="0"/>
              </a:spcBef>
              <a:spcAft>
                <a:spcPct val="0"/>
              </a:spcAft>
            </a:pPr>
            <a:r>
              <a:rPr lang="en-US" sz="2000" b="1" dirty="0">
                <a:latin typeface="Comic Sans MS" pitchFamily="66" charset="0"/>
              </a:rPr>
              <a:t>Entertainment</a:t>
            </a:r>
          </a:p>
        </p:txBody>
      </p:sp>
      <p:pic>
        <p:nvPicPr>
          <p:cNvPr id="17" name="Picture 16"/>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893" b="100000" l="0" r="97287">
                        <a14:foregroundMark x1="31008" y1="63839" x2="32946" y2="58482"/>
                        <a14:foregroundMark x1="55039" y1="51786" x2="54264" y2="60714"/>
                        <a14:foregroundMark x1="39147" y1="93304" x2="33333" y2="99107"/>
                        <a14:backgroundMark x1="79070" y1="52232" x2="87209" y2="58036"/>
                      </a14:backgroundRemoval>
                    </a14:imgEffect>
                  </a14:imgLayer>
                </a14:imgProps>
              </a:ext>
              <a:ext uri="{28A0092B-C50C-407E-A947-70E740481C1C}">
                <a14:useLocalDpi xmlns:a14="http://schemas.microsoft.com/office/drawing/2010/main"/>
              </a:ext>
            </a:extLst>
          </a:blip>
          <a:srcRect/>
          <a:stretch/>
        </p:blipFill>
        <p:spPr>
          <a:xfrm>
            <a:off x="6934200" y="4776499"/>
            <a:ext cx="2397443" cy="2081501"/>
          </a:xfrm>
          <a:prstGeom prst="rect">
            <a:avLst/>
          </a:prstGeom>
        </p:spPr>
      </p:pic>
      <p:pic>
        <p:nvPicPr>
          <p:cNvPr id="22" name="Picture 2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00" b="48500" l="12016" r="89535">
                        <a14:backgroundMark x1="25969" y1="9750" x2="74419" y2="5750"/>
                        <a14:backgroundMark x1="21705" y1="15500" x2="65891" y2="13250"/>
                        <a14:backgroundMark x1="33333" y1="17500" x2="44186" y2="16750"/>
                      </a14:backgroundRemoval>
                    </a14:imgEffect>
                  </a14:imgLayer>
                </a14:imgProps>
              </a:ext>
              <a:ext uri="{28A0092B-C50C-407E-A947-70E740481C1C}">
                <a14:useLocalDpi xmlns:a14="http://schemas.microsoft.com/office/drawing/2010/main"/>
              </a:ext>
            </a:extLst>
          </a:blip>
          <a:srcRect b="55200"/>
          <a:stretch/>
        </p:blipFill>
        <p:spPr>
          <a:xfrm>
            <a:off x="1752600" y="2262114"/>
            <a:ext cx="1131466" cy="785886"/>
          </a:xfrm>
          <a:prstGeom prst="rect">
            <a:avLst/>
          </a:prstGeom>
        </p:spPr>
      </p:pic>
      <p:pic>
        <p:nvPicPr>
          <p:cNvPr id="25" name="Picture 2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00" b="48500" l="12016" r="89535">
                        <a14:backgroundMark x1="25969" y1="9750" x2="74419" y2="5750"/>
                        <a14:backgroundMark x1="21705" y1="15500" x2="65891" y2="13250"/>
                        <a14:backgroundMark x1="33333" y1="17500" x2="44186" y2="16750"/>
                      </a14:backgroundRemoval>
                    </a14:imgEffect>
                  </a14:imgLayer>
                </a14:imgProps>
              </a:ext>
              <a:ext uri="{28A0092B-C50C-407E-A947-70E740481C1C}">
                <a14:useLocalDpi xmlns:a14="http://schemas.microsoft.com/office/drawing/2010/main"/>
              </a:ext>
            </a:extLst>
          </a:blip>
          <a:srcRect b="55200"/>
          <a:stretch/>
        </p:blipFill>
        <p:spPr>
          <a:xfrm>
            <a:off x="7479134" y="2133600"/>
            <a:ext cx="1131466" cy="785886"/>
          </a:xfrm>
          <a:prstGeom prst="rect">
            <a:avLst/>
          </a:prstGeom>
        </p:spPr>
      </p:pic>
      <p:sp>
        <p:nvSpPr>
          <p:cNvPr id="26" name="TextBox 25"/>
          <p:cNvSpPr txBox="1"/>
          <p:nvPr/>
        </p:nvSpPr>
        <p:spPr>
          <a:xfrm>
            <a:off x="1408270" y="5360753"/>
            <a:ext cx="6131243" cy="523220"/>
          </a:xfrm>
          <a:prstGeom prst="rect">
            <a:avLst/>
          </a:prstGeom>
          <a:noFill/>
        </p:spPr>
        <p:txBody>
          <a:bodyPr wrap="square" rtlCol="0">
            <a:spAutoFit/>
          </a:bodyPr>
          <a:lstStyle/>
          <a:p>
            <a:pPr algn="ctr" eaLnBrk="0" fontAlgn="base" hangingPunct="0">
              <a:spcBef>
                <a:spcPct val="0"/>
              </a:spcBef>
              <a:spcAft>
                <a:spcPct val="0"/>
              </a:spcAft>
            </a:pPr>
            <a:r>
              <a:rPr lang="en-US" sz="2800" b="1" dirty="0">
                <a:solidFill>
                  <a:srgbClr val="820000"/>
                </a:solidFill>
                <a:latin typeface="Comic Sans MS" pitchFamily="66" charset="0"/>
              </a:rPr>
              <a:t>Don’t forget: 1 Cor. 6:19-20</a:t>
            </a:r>
          </a:p>
        </p:txBody>
      </p:sp>
    </p:spTree>
    <p:custDataLst>
      <p:tags r:id="rId1"/>
    </p:custDataLst>
    <p:extLst>
      <p:ext uri="{BB962C8B-B14F-4D97-AF65-F5344CB8AC3E}">
        <p14:creationId xmlns:p14="http://schemas.microsoft.com/office/powerpoint/2010/main" val="4009137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4137">
        <p15:prstTrans prst="peelOff"/>
      </p:transition>
    </mc:Choice>
    <mc:Fallback xmlns="">
      <p:transition spd="slow" advTm="184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0"/>
                                        <p:tgtEl>
                                          <p:spTgt spid="6"/>
                                        </p:tgtEl>
                                      </p:cBhvr>
                                    </p:animEffect>
                                  </p:childTnLst>
                                </p:cTn>
                              </p:par>
                            </p:childTnLst>
                          </p:cTn>
                        </p:par>
                        <p:par>
                          <p:cTn id="12" fill="hold">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2000"/>
                                        <p:tgtEl>
                                          <p:spTgt spid="8"/>
                                        </p:tgtEl>
                                      </p:cBhvr>
                                    </p:animEffect>
                                  </p:childTnLst>
                                </p:cTn>
                              </p:par>
                            </p:childTnLst>
                          </p:cTn>
                        </p:par>
                        <p:par>
                          <p:cTn id="16" fill="hold">
                            <p:stCondLst>
                              <p:cond delay="60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2000"/>
                                        <p:tgtEl>
                                          <p:spTgt spid="9"/>
                                        </p:tgtEl>
                                      </p:cBhvr>
                                    </p:animEffect>
                                  </p:childTnLst>
                                </p:cTn>
                              </p:par>
                            </p:childTnLst>
                          </p:cTn>
                        </p:par>
                        <p:par>
                          <p:cTn id="20" fill="hold">
                            <p:stCondLst>
                              <p:cond delay="80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2000"/>
                                        <p:tgtEl>
                                          <p:spTgt spid="10"/>
                                        </p:tgtEl>
                                      </p:cBhvr>
                                    </p:animEffect>
                                  </p:childTnLst>
                                </p:cTn>
                              </p:par>
                            </p:childTnLst>
                          </p:cTn>
                        </p:par>
                        <p:par>
                          <p:cTn id="24" fill="hold">
                            <p:stCondLst>
                              <p:cond delay="100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par>
                          <p:cTn id="47" fill="hold">
                            <p:stCondLst>
                              <p:cond delay="2500"/>
                            </p:stCondLst>
                            <p:childTnLst>
                              <p:par>
                                <p:cTn id="48" presetID="53" presetClass="entr" presetSubtype="16"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500" fill="hold"/>
                                        <p:tgtEl>
                                          <p:spTgt spid="25"/>
                                        </p:tgtEl>
                                        <p:attrNameLst>
                                          <p:attrName>ppt_w</p:attrName>
                                        </p:attrNameLst>
                                      </p:cBhvr>
                                      <p:tavLst>
                                        <p:tav tm="0">
                                          <p:val>
                                            <p:fltVal val="0"/>
                                          </p:val>
                                        </p:tav>
                                        <p:tav tm="100000">
                                          <p:val>
                                            <p:strVal val="#ppt_w"/>
                                          </p:val>
                                        </p:tav>
                                      </p:tavLst>
                                    </p:anim>
                                    <p:anim calcmode="lin" valueType="num">
                                      <p:cBhvr>
                                        <p:cTn id="51" dur="500" fill="hold"/>
                                        <p:tgtEl>
                                          <p:spTgt spid="25"/>
                                        </p:tgtEl>
                                        <p:attrNameLst>
                                          <p:attrName>ppt_h</p:attrName>
                                        </p:attrNameLst>
                                      </p:cBhvr>
                                      <p:tavLst>
                                        <p:tav tm="0">
                                          <p:val>
                                            <p:fltVal val="0"/>
                                          </p:val>
                                        </p:tav>
                                        <p:tav tm="100000">
                                          <p:val>
                                            <p:strVal val="#ppt_h"/>
                                          </p:val>
                                        </p:tav>
                                      </p:tavLst>
                                    </p:anim>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3" grpId="0"/>
      <p:bldP spid="16"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02294466"/>
      </p:ext>
    </p:extLst>
  </p:cSld>
  <p:clrMapOvr>
    <a:masterClrMapping/>
  </p:clrMapOvr>
  <mc:AlternateContent xmlns:mc="http://schemas.openxmlformats.org/markup-compatibility/2006" xmlns:p14="http://schemas.microsoft.com/office/powerpoint/2010/main">
    <mc:Choice Requires="p14">
      <p:transition spd="slow" p14:dur="3000" advTm="6695">
        <p:fade/>
      </p:transition>
    </mc:Choice>
    <mc:Fallback xmlns="">
      <p:transition spd="slow" advTm="669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BBB501-DE5D-4B4D-A6E1-743A1BD808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16B49871-0ABA-4D49-AA20-1CA283B848C2}"/>
              </a:ext>
            </a:extLst>
          </p:cNvPr>
          <p:cNvSpPr txBox="1"/>
          <p:nvPr/>
        </p:nvSpPr>
        <p:spPr>
          <a:xfrm>
            <a:off x="1752600" y="4953000"/>
            <a:ext cx="1066800" cy="1446550"/>
          </a:xfrm>
          <a:prstGeom prst="rect">
            <a:avLst/>
          </a:prstGeom>
          <a:noFill/>
        </p:spPr>
        <p:txBody>
          <a:bodyPr wrap="square" rtlCol="0">
            <a:spAutoFit/>
          </a:bodyPr>
          <a:lstStyle/>
          <a:p>
            <a:pPr algn="ctr"/>
            <a:r>
              <a:rPr lang="en-US" sz="8800" b="1" dirty="0">
                <a:ln w="10160">
                  <a:solidFill>
                    <a:srgbClr val="002060"/>
                  </a:solidFill>
                  <a:prstDash val="solid"/>
                </a:ln>
                <a:solidFill>
                  <a:srgbClr val="FFFFFF"/>
                </a:solidFill>
                <a:effectLst>
                  <a:outerShdw blurRad="38100" dist="22860" dir="5400000" algn="tl" rotWithShape="0">
                    <a:srgbClr val="000000">
                      <a:alpha val="30000"/>
                    </a:srgbClr>
                  </a:outerShdw>
                </a:effectLst>
              </a:rPr>
              <a:t>1</a:t>
            </a:r>
          </a:p>
        </p:txBody>
      </p:sp>
      <p:sp>
        <p:nvSpPr>
          <p:cNvPr id="8" name="TextBox 7">
            <a:extLst>
              <a:ext uri="{FF2B5EF4-FFF2-40B4-BE49-F238E27FC236}">
                <a16:creationId xmlns:a16="http://schemas.microsoft.com/office/drawing/2014/main" id="{0DF478E6-2773-4CDA-930C-A374371599F7}"/>
              </a:ext>
            </a:extLst>
          </p:cNvPr>
          <p:cNvSpPr txBox="1"/>
          <p:nvPr/>
        </p:nvSpPr>
        <p:spPr>
          <a:xfrm>
            <a:off x="5943600" y="4953000"/>
            <a:ext cx="1066800" cy="1446550"/>
          </a:xfrm>
          <a:prstGeom prst="rect">
            <a:avLst/>
          </a:prstGeom>
          <a:noFill/>
        </p:spPr>
        <p:txBody>
          <a:bodyPr wrap="square" rtlCol="0">
            <a:spAutoFit/>
          </a:bodyPr>
          <a:lstStyle/>
          <a:p>
            <a:pPr algn="ctr"/>
            <a:r>
              <a:rPr lang="en-US" sz="8800" b="1" dirty="0">
                <a:ln w="10160">
                  <a:solidFill>
                    <a:srgbClr val="002060"/>
                  </a:solidFill>
                  <a:prstDash val="solid"/>
                </a:ln>
                <a:solidFill>
                  <a:srgbClr val="FFFFFF"/>
                </a:solidFill>
                <a:effectLst>
                  <a:outerShdw blurRad="38100" dist="22860" dir="5400000" algn="tl" rotWithShape="0">
                    <a:srgbClr val="000000">
                      <a:alpha val="30000"/>
                    </a:srgbClr>
                  </a:outerShdw>
                </a:effectLst>
              </a:rPr>
              <a:t>2</a:t>
            </a:r>
          </a:p>
        </p:txBody>
      </p:sp>
      <p:pic>
        <p:nvPicPr>
          <p:cNvPr id="3" name="Picture 2">
            <a:extLst>
              <a:ext uri="{FF2B5EF4-FFF2-40B4-BE49-F238E27FC236}">
                <a16:creationId xmlns:a16="http://schemas.microsoft.com/office/drawing/2014/main" id="{41F439E8-7F41-4050-BF88-BC4635B7DFB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3104" b="100000" l="0" r="98690">
                        <a14:foregroundMark x1="36572" y1="3215" x2="42249" y2="13969"/>
                        <a14:foregroundMark x1="66048" y1="95676" x2="38646" y2="99889"/>
                        <a14:foregroundMark x1="84389" y1="74723" x2="86135" y2="74723"/>
                        <a14:foregroundMark x1="5459" y1="77162" x2="6332" y2="76275"/>
                      </a14:backgroundRemoval>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81000" y="3077765"/>
            <a:ext cx="3810000" cy="375046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91779438"/>
      </p:ext>
    </p:extLst>
  </p:cSld>
  <p:clrMapOvr>
    <a:masterClrMapping/>
  </p:clrMapOvr>
  <mc:AlternateContent xmlns:mc="http://schemas.openxmlformats.org/markup-compatibility/2006" xmlns:p14="http://schemas.microsoft.com/office/powerpoint/2010/main">
    <mc:Choice Requires="p14">
      <p:transition spd="slow" p14:dur="1250" advTm="39559"/>
    </mc:Choice>
    <mc:Fallback xmlns="">
      <p:transition spd="slow" advTm="395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8" fill="hold" nodeType="clickEffect">
                                  <p:stCondLst>
                                    <p:cond delay="0"/>
                                  </p:stCondLst>
                                  <p:childTnLst>
                                    <p:anim calcmode="lin" valueType="num">
                                      <p:cBhvr additive="base">
                                        <p:cTn id="13" dur="2000"/>
                                        <p:tgtEl>
                                          <p:spTgt spid="3"/>
                                        </p:tgtEl>
                                        <p:attrNameLst>
                                          <p:attrName>ppt_x</p:attrName>
                                        </p:attrNameLst>
                                      </p:cBhvr>
                                      <p:tavLst>
                                        <p:tav tm="0">
                                          <p:val>
                                            <p:strVal val="ppt_x"/>
                                          </p:val>
                                        </p:tav>
                                        <p:tav tm="100000">
                                          <p:val>
                                            <p:strVal val="0-ppt_w/2"/>
                                          </p:val>
                                        </p:tav>
                                      </p:tavLst>
                                    </p:anim>
                                    <p:anim calcmode="lin" valueType="num">
                                      <p:cBhvr additive="base">
                                        <p:cTn id="14" dur="2000"/>
                                        <p:tgtEl>
                                          <p:spTgt spid="3"/>
                                        </p:tgtEl>
                                        <p:attrNameLst>
                                          <p:attrName>ppt_y</p:attrName>
                                        </p:attrNameLst>
                                      </p:cBhvr>
                                      <p:tavLst>
                                        <p:tav tm="0">
                                          <p:val>
                                            <p:strVal val="ppt_y"/>
                                          </p:val>
                                        </p:tav>
                                        <p:tav tm="100000">
                                          <p:val>
                                            <p:strVal val="ppt_y"/>
                                          </p:val>
                                        </p:tav>
                                      </p:tavLst>
                                    </p:anim>
                                    <p:set>
                                      <p:cBhvr>
                                        <p:cTn id="15" dur="1" fill="hold">
                                          <p:stCondLst>
                                            <p:cond delay="1999"/>
                                          </p:stCondLst>
                                        </p:cTn>
                                        <p:tgtEl>
                                          <p:spTgt spid="3"/>
                                        </p:tgtEl>
                                        <p:attrNameLst>
                                          <p:attrName>style.visibility</p:attrName>
                                        </p:attrNameLst>
                                      </p:cBhvr>
                                      <p:to>
                                        <p:strVal val="hidden"/>
                                      </p:to>
                                    </p:set>
                                  </p:childTnLst>
                                </p:cTn>
                              </p:par>
                            </p:childTnLst>
                          </p:cTn>
                        </p:par>
                        <p:par>
                          <p:cTn id="16" fill="hold">
                            <p:stCondLst>
                              <p:cond delay="2000"/>
                            </p:stCondLst>
                            <p:childTnLst>
                              <p:par>
                                <p:cTn id="17" presetID="10" presetClass="exit" presetSubtype="0" fill="hold" grpId="0" nodeType="after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extLst>
    <p:ext uri="{E180D4A7-C9FB-4DFB-919C-405C955672EB}">
      <p14:showEvtLst xmlns:p14="http://schemas.microsoft.com/office/powerpoint/2010/main">
        <p14:playEvt time="0"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Parables of Jesus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7544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2C5295-8D80-4F13-B017-EB3449EA80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430"/>
            <a:ext cx="9144000" cy="6846570"/>
          </a:xfrm>
          <a:prstGeom prst="rect">
            <a:avLst/>
          </a:prstGeom>
        </p:spPr>
      </p:pic>
      <p:pic>
        <p:nvPicPr>
          <p:cNvPr id="5" name="Picture 4">
            <a:extLst>
              <a:ext uri="{FF2B5EF4-FFF2-40B4-BE49-F238E27FC236}">
                <a16:creationId xmlns:a16="http://schemas.microsoft.com/office/drawing/2014/main" id="{CA0D9924-4679-4735-A8C1-6269869B5E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84955" y="1423737"/>
            <a:ext cx="4150512" cy="33434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1DFA4145-CE2B-4B22-8415-F4F9208A67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8533" y="1423736"/>
            <a:ext cx="4034867" cy="33434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a:extLst>
              <a:ext uri="{FF2B5EF4-FFF2-40B4-BE49-F238E27FC236}">
                <a16:creationId xmlns:a16="http://schemas.microsoft.com/office/drawing/2014/main" id="{6DD0682E-CA4A-400A-9BB2-548E908E0D3C}"/>
              </a:ext>
            </a:extLst>
          </p:cNvPr>
          <p:cNvSpPr txBox="1"/>
          <p:nvPr/>
        </p:nvSpPr>
        <p:spPr>
          <a:xfrm>
            <a:off x="1752600" y="4953000"/>
            <a:ext cx="1066800" cy="1446550"/>
          </a:xfrm>
          <a:prstGeom prst="rect">
            <a:avLst/>
          </a:prstGeom>
          <a:noFill/>
        </p:spPr>
        <p:txBody>
          <a:bodyPr wrap="square" rtlCol="0">
            <a:spAutoFit/>
          </a:bodyPr>
          <a:lstStyle/>
          <a:p>
            <a:pPr algn="ctr"/>
            <a:r>
              <a:rPr lang="en-US" sz="8800" b="1" dirty="0">
                <a:ln w="10160">
                  <a:solidFill>
                    <a:srgbClr val="002060"/>
                  </a:solidFill>
                  <a:prstDash val="solid"/>
                </a:ln>
                <a:solidFill>
                  <a:srgbClr val="FFFFFF"/>
                </a:solidFill>
                <a:effectLst>
                  <a:outerShdw blurRad="38100" dist="22860" dir="5400000" algn="tl" rotWithShape="0">
                    <a:srgbClr val="000000">
                      <a:alpha val="30000"/>
                    </a:srgbClr>
                  </a:outerShdw>
                </a:effectLst>
              </a:rPr>
              <a:t>1</a:t>
            </a:r>
          </a:p>
        </p:txBody>
      </p:sp>
      <p:sp>
        <p:nvSpPr>
          <p:cNvPr id="8" name="TextBox 7">
            <a:extLst>
              <a:ext uri="{FF2B5EF4-FFF2-40B4-BE49-F238E27FC236}">
                <a16:creationId xmlns:a16="http://schemas.microsoft.com/office/drawing/2014/main" id="{24C6998E-73B6-4B8F-9AFE-B0B37ED50F45}"/>
              </a:ext>
            </a:extLst>
          </p:cNvPr>
          <p:cNvSpPr txBox="1"/>
          <p:nvPr/>
        </p:nvSpPr>
        <p:spPr>
          <a:xfrm>
            <a:off x="6248400" y="4953000"/>
            <a:ext cx="1066800" cy="1446550"/>
          </a:xfrm>
          <a:prstGeom prst="rect">
            <a:avLst/>
          </a:prstGeom>
          <a:noFill/>
        </p:spPr>
        <p:txBody>
          <a:bodyPr wrap="square" rtlCol="0">
            <a:spAutoFit/>
          </a:bodyPr>
          <a:lstStyle/>
          <a:p>
            <a:pPr algn="ctr"/>
            <a:r>
              <a:rPr lang="en-US" sz="8800" b="1" dirty="0">
                <a:ln w="10160">
                  <a:solidFill>
                    <a:srgbClr val="002060"/>
                  </a:solidFill>
                  <a:prstDash val="solid"/>
                </a:ln>
                <a:solidFill>
                  <a:srgbClr val="FFFFFF"/>
                </a:solidFill>
                <a:effectLst>
                  <a:outerShdw blurRad="38100" dist="22860" dir="5400000" algn="tl" rotWithShape="0">
                    <a:srgbClr val="000000">
                      <a:alpha val="30000"/>
                    </a:srgbClr>
                  </a:outerShdw>
                </a:effectLst>
              </a:rPr>
              <a:t>2</a:t>
            </a:r>
          </a:p>
        </p:txBody>
      </p:sp>
    </p:spTree>
    <p:custDataLst>
      <p:tags r:id="rId1"/>
    </p:custDataLst>
    <p:extLst>
      <p:ext uri="{BB962C8B-B14F-4D97-AF65-F5344CB8AC3E}">
        <p14:creationId xmlns:p14="http://schemas.microsoft.com/office/powerpoint/2010/main" val="297924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F701F-45A2-42D6-BEEB-36050C96B6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270" y="89452"/>
            <a:ext cx="8860387" cy="6645291"/>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003AC2B9-E89B-4E87-917C-E34CC3B09AA0}"/>
              </a:ext>
            </a:extLst>
          </p:cNvPr>
          <p:cNvSpPr txBox="1"/>
          <p:nvPr/>
        </p:nvSpPr>
        <p:spPr>
          <a:xfrm>
            <a:off x="-121272" y="1078633"/>
            <a:ext cx="9341471" cy="646331"/>
          </a:xfrm>
          <a:prstGeom prst="rect">
            <a:avLst/>
          </a:prstGeom>
          <a:noFill/>
        </p:spPr>
        <p:txBody>
          <a:bodyPr wrap="square" rtlCol="0">
            <a:spAutoFit/>
          </a:bodyPr>
          <a:lstStyle/>
          <a:p>
            <a:pPr algn="ctr"/>
            <a:r>
              <a:rPr lang="en-US" sz="36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Matthew 7:21, 24-27; Luke 6:46-49 </a:t>
            </a:r>
          </a:p>
        </p:txBody>
      </p:sp>
      <p:sp>
        <p:nvSpPr>
          <p:cNvPr id="3" name="TextBox 2">
            <a:extLst>
              <a:ext uri="{FF2B5EF4-FFF2-40B4-BE49-F238E27FC236}">
                <a16:creationId xmlns:a16="http://schemas.microsoft.com/office/drawing/2014/main" id="{AE782D3D-C953-4298-B8DE-1DBD941B2494}"/>
              </a:ext>
            </a:extLst>
          </p:cNvPr>
          <p:cNvSpPr txBox="1"/>
          <p:nvPr/>
        </p:nvSpPr>
        <p:spPr>
          <a:xfrm>
            <a:off x="-152400" y="381000"/>
            <a:ext cx="9372599" cy="769441"/>
          </a:xfrm>
          <a:prstGeom prst="rect">
            <a:avLst/>
          </a:prstGeom>
          <a:noFill/>
        </p:spPr>
        <p:txBody>
          <a:bodyPr wrap="square" rtlCol="0">
            <a:spAutoFit/>
          </a:bodyPr>
          <a:lstStyle/>
          <a:p>
            <a:pPr algn="ctr"/>
            <a:r>
              <a:rPr lang="en-US" sz="4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The Wise and Foolish Builders</a:t>
            </a:r>
          </a:p>
        </p:txBody>
      </p:sp>
      <p:pic>
        <p:nvPicPr>
          <p:cNvPr id="8" name="Picture 7">
            <a:extLst>
              <a:ext uri="{FF2B5EF4-FFF2-40B4-BE49-F238E27FC236}">
                <a16:creationId xmlns:a16="http://schemas.microsoft.com/office/drawing/2014/main" id="{05B2A358-63B6-4E09-B5C9-20A09FF1C5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6500" l="9738" r="89888"/>
                    </a14:imgEffect>
                  </a14:imgLayer>
                </a14:imgProps>
              </a:ext>
              <a:ext uri="{28A0092B-C50C-407E-A947-70E740481C1C}">
                <a14:useLocalDpi xmlns:a14="http://schemas.microsoft.com/office/drawing/2010/main"/>
              </a:ext>
            </a:extLst>
          </a:blip>
          <a:srcRect l="15673" t="12648" r="17573" b="7369"/>
          <a:stretch/>
        </p:blipFill>
        <p:spPr>
          <a:xfrm rot="1178957">
            <a:off x="7029687" y="2578243"/>
            <a:ext cx="2468106" cy="421497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653751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A2E87-695F-4BEC-8B70-729DECE705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203190"/>
            <a:ext cx="8801101" cy="6502410"/>
          </a:xfrm>
          <a:prstGeom prst="rect">
            <a:avLst/>
          </a:prstGeom>
          <a:ln w="228600" cap="sq" cmpd="thickThin">
            <a:solidFill>
              <a:srgbClr val="000000"/>
            </a:solidFill>
            <a:prstDash val="solid"/>
            <a:miter lim="800000"/>
          </a:ln>
          <a:effectLst>
            <a:innerShdw blurRad="76200">
              <a:srgbClr val="000000"/>
            </a:innerShdw>
          </a:effectLst>
        </p:spPr>
      </p:pic>
      <p:sp>
        <p:nvSpPr>
          <p:cNvPr id="18" name="TextBox 17">
            <a:extLst>
              <a:ext uri="{FF2B5EF4-FFF2-40B4-BE49-F238E27FC236}">
                <a16:creationId xmlns:a16="http://schemas.microsoft.com/office/drawing/2014/main" id="{DD5C9D29-E09E-46FE-B148-270FCA4EB2A2}"/>
              </a:ext>
            </a:extLst>
          </p:cNvPr>
          <p:cNvSpPr txBox="1"/>
          <p:nvPr/>
        </p:nvSpPr>
        <p:spPr>
          <a:xfrm>
            <a:off x="7051912" y="6336268"/>
            <a:ext cx="2092088" cy="369332"/>
          </a:xfrm>
          <a:prstGeom prst="rect">
            <a:avLst/>
          </a:prstGeom>
          <a:noFill/>
        </p:spPr>
        <p:txBody>
          <a:bodyPr wrap="square" rtlCol="0">
            <a:spAutoFit/>
          </a:bodyPr>
          <a:lstStyle/>
          <a:p>
            <a:r>
              <a:rPr lang="en-US" b="1" dirty="0">
                <a:solidFill>
                  <a:schemeClr val="bg1"/>
                </a:solidFill>
              </a:rPr>
              <a:t>The Sea of Galilee</a:t>
            </a:r>
          </a:p>
        </p:txBody>
      </p:sp>
      <p:pic>
        <p:nvPicPr>
          <p:cNvPr id="15" name="Picture 14">
            <a:extLst>
              <a:ext uri="{FF2B5EF4-FFF2-40B4-BE49-F238E27FC236}">
                <a16:creationId xmlns:a16="http://schemas.microsoft.com/office/drawing/2014/main" id="{77A45C4B-CE41-45C3-BD6B-4520BB3E7FDA}"/>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896" b="99219" l="592" r="100000">
                        <a14:foregroundMark x1="10563" y1="64583" x2="10365" y2="65495"/>
                        <a14:foregroundMark x1="8885" y1="95964" x2="18559" y2="92188"/>
                        <a14:foregroundMark x1="18559" y1="92188" x2="31885" y2="80729"/>
                        <a14:foregroundMark x1="31885" y1="80729" x2="31885" y2="80078"/>
                        <a14:foregroundMark x1="64265" y1="76432" x2="73643" y2="85938"/>
                        <a14:foregroundMark x1="73643" y1="85938" x2="90424" y2="92057"/>
                        <a14:foregroundMark x1="90424" y1="92057" x2="91807" y2="92057"/>
                        <a14:foregroundMark x1="96644" y1="73307" x2="95558" y2="95964"/>
                        <a14:foregroundMark x1="95558" y1="95964" x2="95558" y2="95964"/>
                        <a14:foregroundMark x1="82922" y1="52083" x2="81441" y2="65234"/>
                        <a14:foregroundMark x1="66831" y1="57422" x2="71273" y2="98438"/>
                        <a14:foregroundMark x1="59033" y1="50651" x2="63870" y2="56250"/>
                        <a14:foregroundMark x1="83514" y1="50130" x2="80553" y2="50651"/>
                        <a14:foregroundMark x1="89437" y1="60807" x2="89635" y2="67188"/>
                        <a14:foregroundMark x1="91609" y1="67969" x2="99901" y2="71875"/>
                        <a14:foregroundMark x1="58539" y1="52344" x2="48371" y2="99219"/>
                        <a14:foregroundMark x1="48371" y1="99219" x2="48371" y2="99219"/>
                        <a14:foregroundMark x1="58539" y1="18880" x2="60020" y2="42578"/>
                        <a14:foregroundMark x1="61698" y1="24479" x2="63475" y2="27214"/>
                        <a14:foregroundMark x1="61500" y1="45182" x2="61500" y2="46224"/>
                        <a14:foregroundMark x1="57947" y1="44792" x2="57552" y2="46484"/>
                        <a14:foregroundMark x1="56861" y1="30599" x2="56861" y2="40104"/>
                        <a14:foregroundMark x1="56861" y1="40104" x2="56861" y2="40104"/>
                        <a14:foregroundMark x1="56269" y1="36458" x2="56861" y2="44010"/>
                        <a14:foregroundMark x1="68904" y1="33724" x2="70385" y2="45443"/>
                        <a14:foregroundMark x1="73840" y1="43750" x2="75025" y2="53776"/>
                        <a14:foregroundMark x1="73840" y1="48438" x2="70582" y2="50651"/>
                        <a14:foregroundMark x1="75321" y1="44531" x2="75321" y2="47396"/>
                        <a14:foregroundMark x1="70188" y1="51302" x2="69102" y2="51823"/>
                        <a14:foregroundMark x1="38697" y1="35417" x2="42448" y2="54036"/>
                        <a14:foregroundMark x1="42744" y1="47917" x2="43139" y2="52083"/>
                        <a14:foregroundMark x1="46693" y1="54557" x2="47779" y2="63281"/>
                        <a14:foregroundMark x1="51135" y1="56901" x2="52221" y2="62109"/>
                        <a14:foregroundMark x1="25568" y1="44010" x2="24087" y2="55990"/>
                        <a14:foregroundMark x1="42251" y1="41536" x2="47976" y2="46745"/>
                        <a14:foregroundMark x1="58934" y1="18099" x2="58539" y2="18229"/>
                        <a14:foregroundMark x1="63968" y1="27995" x2="63376" y2="30208"/>
                        <a14:foregroundMark x1="55183" y1="26823" x2="56565" y2="26823"/>
                        <a14:foregroundMark x1="44620" y1="89714" x2="41856" y2="95313"/>
                        <a14:foregroundMark x1="94867" y1="63151" x2="93090" y2="66797"/>
                        <a14:foregroundMark x1="99112" y1="67188" x2="99112" y2="69792"/>
                        <a14:foregroundMark x1="57651" y1="18229" x2="57651" y2="18229"/>
                        <a14:backgroundMark x1="18855" y1="56771" x2="10267" y2="68880"/>
                        <a14:backgroundMark x1="10168" y1="68880" x2="0" y2="95313"/>
                        <a14:backgroundMark x1="11056" y1="53776" x2="0" y2="78516"/>
                        <a14:backgroundMark x1="11155" y1="58984" x2="12636" y2="66406"/>
                        <a14:backgroundMark x1="12043" y1="55990" x2="12043" y2="60417"/>
                        <a14:backgroundMark x1="1579" y1="56380" x2="691" y2="75781"/>
                        <a14:backgroundMark x1="57453" y1="16016" x2="57453" y2="16016"/>
                        <a14:backgroundMark x1="1876" y1="81380" x2="3850" y2="83333"/>
                        <a14:backgroundMark x1="2962" y1="93359" x2="2073" y2="99740"/>
                        <a14:backgroundMark x1="59427" y1="16667" x2="58243" y2="16667"/>
                        <a14:backgroundMark x1="57651" y1="15625" x2="55972" y2="17448"/>
                        <a14:backgroundMark x1="1876" y1="77995" x2="1876" y2="85156"/>
                        <a14:backgroundMark x1="3554" y1="78776" x2="2369" y2="86979"/>
                      </a14:backgroundRemoval>
                    </a14:imgEffect>
                  </a14:imgLayer>
                </a14:imgProps>
              </a:ext>
              <a:ext uri="{28A0092B-C50C-407E-A947-70E740481C1C}">
                <a14:useLocalDpi xmlns:a14="http://schemas.microsoft.com/office/drawing/2010/main"/>
              </a:ext>
            </a:extLst>
          </a:blip>
          <a:srcRect/>
          <a:stretch/>
        </p:blipFill>
        <p:spPr>
          <a:xfrm flipH="1">
            <a:off x="152400" y="2697549"/>
            <a:ext cx="5287268" cy="400805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94303E3-7ED4-4C02-A5A1-99EE3ECA16E0}"/>
              </a:ext>
            </a:extLst>
          </p:cNvPr>
          <p:cNvSpPr txBox="1"/>
          <p:nvPr/>
        </p:nvSpPr>
        <p:spPr>
          <a:xfrm>
            <a:off x="1296836" y="5940548"/>
            <a:ext cx="7772400" cy="523220"/>
          </a:xfrm>
          <a:prstGeom prst="rect">
            <a:avLst/>
          </a:prstGeom>
          <a:noFill/>
        </p:spPr>
        <p:txBody>
          <a:bodyPr wrap="square" rtlCol="0">
            <a:spAutoFit/>
          </a:bodyPr>
          <a:lstStyle/>
          <a:p>
            <a:r>
              <a:rPr lang="en-US" sz="2800" b="1" dirty="0">
                <a:solidFill>
                  <a:schemeClr val="bg1"/>
                </a:solidFill>
                <a:effectLst>
                  <a:glow rad="228600">
                    <a:schemeClr val="tx1">
                      <a:alpha val="68000"/>
                    </a:schemeClr>
                  </a:glow>
                </a:effectLst>
                <a:latin typeface="Comic Sans MS" panose="030F0702030302020204" pitchFamily="66" charset="0"/>
              </a:rPr>
              <a:t>(Matt. 7:21, 24-27; Luke 6:46-49) </a:t>
            </a:r>
          </a:p>
        </p:txBody>
      </p:sp>
      <p:sp>
        <p:nvSpPr>
          <p:cNvPr id="12" name="TextBox 11">
            <a:extLst>
              <a:ext uri="{FF2B5EF4-FFF2-40B4-BE49-F238E27FC236}">
                <a16:creationId xmlns:a16="http://schemas.microsoft.com/office/drawing/2014/main" id="{54D91B79-D100-4EE1-9FD3-F782C223E64C}"/>
              </a:ext>
            </a:extLst>
          </p:cNvPr>
          <p:cNvSpPr txBox="1"/>
          <p:nvPr/>
        </p:nvSpPr>
        <p:spPr>
          <a:xfrm>
            <a:off x="416229" y="894194"/>
            <a:ext cx="8768741" cy="523220"/>
          </a:xfrm>
          <a:prstGeom prst="rect">
            <a:avLst/>
          </a:prstGeom>
          <a:noFill/>
        </p:spPr>
        <p:txBody>
          <a:bodyPr wrap="square" rtlCol="0">
            <a:spAutoFit/>
          </a:bodyPr>
          <a:lstStyle/>
          <a:p>
            <a:r>
              <a:rPr lang="en-US" sz="2800" b="1" dirty="0">
                <a:solidFill>
                  <a:sysClr val="windowText" lastClr="000000"/>
                </a:solidFill>
                <a:effectLst>
                  <a:glow rad="228600">
                    <a:schemeClr val="bg1">
                      <a:alpha val="40000"/>
                    </a:schemeClr>
                  </a:glow>
                </a:effectLst>
                <a:latin typeface="Comic Sans MS" pitchFamily="66" charset="0"/>
                <a:sym typeface="Wingdings"/>
              </a:rPr>
              <a:t>Huge crowds were coming to Jesus (Luke 6:17)</a:t>
            </a:r>
            <a:endParaRPr lang="en-US" sz="2800" b="1" dirty="0">
              <a:solidFill>
                <a:sysClr val="windowText" lastClr="000000"/>
              </a:solidFill>
              <a:effectLst>
                <a:glow rad="228600">
                  <a:schemeClr val="bg1">
                    <a:alpha val="40000"/>
                  </a:schemeClr>
                </a:glow>
              </a:effectLst>
              <a:latin typeface="Comic Sans MS" pitchFamily="66" charset="0"/>
            </a:endParaRPr>
          </a:p>
        </p:txBody>
      </p:sp>
      <p:sp>
        <p:nvSpPr>
          <p:cNvPr id="13" name="TextBox 12">
            <a:extLst>
              <a:ext uri="{FF2B5EF4-FFF2-40B4-BE49-F238E27FC236}">
                <a16:creationId xmlns:a16="http://schemas.microsoft.com/office/drawing/2014/main" id="{4548442A-B5CE-480A-8461-B91F119CE9C1}"/>
              </a:ext>
            </a:extLst>
          </p:cNvPr>
          <p:cNvSpPr txBox="1"/>
          <p:nvPr/>
        </p:nvSpPr>
        <p:spPr>
          <a:xfrm>
            <a:off x="184052" y="281354"/>
            <a:ext cx="87687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9050" cmpd="sng">
                  <a:solidFill>
                    <a:srgbClr val="0070C0"/>
                  </a:solidFill>
                  <a:prstDash val="solid"/>
                </a:ln>
                <a:effectLst>
                  <a:glow rad="508000">
                    <a:schemeClr val="bg1">
                      <a:alpha val="57000"/>
                    </a:schemeClr>
                  </a:glow>
                </a:effectLst>
                <a:uLnTx/>
                <a:uFillTx/>
                <a:latin typeface="Comic Sans MS" panose="030F0702030302020204" pitchFamily="66" charset="0"/>
                <a:ea typeface="+mn-ea"/>
                <a:cs typeface="+mn-cs"/>
              </a:rPr>
              <a:t>The sermon on the mount</a:t>
            </a:r>
          </a:p>
        </p:txBody>
      </p:sp>
    </p:spTree>
    <p:custDataLst>
      <p:tags r:id="rId1"/>
    </p:custDataLst>
    <p:extLst>
      <p:ext uri="{BB962C8B-B14F-4D97-AF65-F5344CB8AC3E}">
        <p14:creationId xmlns:p14="http://schemas.microsoft.com/office/powerpoint/2010/main" val="2820407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F1FFA58-B112-478E-A986-20D314944ED7}"/>
              </a:ext>
            </a:extLst>
          </p:cNvPr>
          <p:cNvGrpSpPr/>
          <p:nvPr/>
        </p:nvGrpSpPr>
        <p:grpSpPr>
          <a:xfrm>
            <a:off x="-6376" y="0"/>
            <a:ext cx="9378976" cy="7010400"/>
            <a:chOff x="-6376" y="0"/>
            <a:chExt cx="9378976" cy="7010400"/>
          </a:xfrm>
        </p:grpSpPr>
        <p:pic>
          <p:nvPicPr>
            <p:cNvPr id="5" name="Picture 4">
              <a:extLst>
                <a:ext uri="{FF2B5EF4-FFF2-40B4-BE49-F238E27FC236}">
                  <a16:creationId xmlns:a16="http://schemas.microsoft.com/office/drawing/2014/main" id="{58D3C7C0-7219-4963-B510-78498DF8E3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6" y="0"/>
              <a:ext cx="9229422" cy="6857999"/>
            </a:xfrm>
            <a:prstGeom prst="rect">
              <a:avLst/>
            </a:prstGeom>
            <a:ln w="228600" cap="sq" cmpd="thickThin">
              <a:noFill/>
              <a:prstDash val="solid"/>
              <a:miter lim="800000"/>
            </a:ln>
            <a:effectLst>
              <a:innerShdw blurRad="76200">
                <a:srgbClr val="000000"/>
              </a:innerShdw>
            </a:effectLst>
          </p:spPr>
        </p:pic>
        <p:sp>
          <p:nvSpPr>
            <p:cNvPr id="16" name="Rectangle 15">
              <a:extLst>
                <a:ext uri="{FF2B5EF4-FFF2-40B4-BE49-F238E27FC236}">
                  <a16:creationId xmlns:a16="http://schemas.microsoft.com/office/drawing/2014/main" id="{55A8D402-1EA3-4E2F-85C1-123E6A1C260A}"/>
                </a:ext>
              </a:extLst>
            </p:cNvPr>
            <p:cNvSpPr/>
            <p:nvPr/>
          </p:nvSpPr>
          <p:spPr>
            <a:xfrm rot="16200000">
              <a:off x="6705600" y="4343400"/>
              <a:ext cx="2667000" cy="2667000"/>
            </a:xfrm>
            <a:prstGeom prst="rect">
              <a:avLst/>
            </a:prstGeom>
            <a:blipFill>
              <a:blip r:embed="rId5"/>
              <a:stretch>
                <a:fillRect/>
              </a:stretch>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FCDFB9B9-5FFE-44D9-845D-3541D2F9D707}"/>
              </a:ext>
            </a:extLst>
          </p:cNvPr>
          <p:cNvSpPr/>
          <p:nvPr/>
        </p:nvSpPr>
        <p:spPr>
          <a:xfrm>
            <a:off x="4045227" y="1447799"/>
            <a:ext cx="3124200" cy="2362201"/>
          </a:xfrm>
          <a:prstGeom prst="ellipse">
            <a:avLst/>
          </a:prstGeom>
          <a:solidFill>
            <a:srgbClr val="4F81BD">
              <a:alpha val="18039"/>
            </a:srgb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D8C0DB1C-A41E-49CC-9AF4-BF81880F72E7}"/>
              </a:ext>
            </a:extLst>
          </p:cNvPr>
          <p:cNvSpPr/>
          <p:nvPr/>
        </p:nvSpPr>
        <p:spPr>
          <a:xfrm>
            <a:off x="3644347" y="2209800"/>
            <a:ext cx="318053" cy="258418"/>
          </a:xfrm>
          <a:prstGeom prst="star5">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852ABB-C13C-42C5-875C-9C36E35D08FC}"/>
              </a:ext>
            </a:extLst>
          </p:cNvPr>
          <p:cNvSpPr/>
          <p:nvPr/>
        </p:nvSpPr>
        <p:spPr>
          <a:xfrm>
            <a:off x="1586947" y="4267200"/>
            <a:ext cx="1842053" cy="2362201"/>
          </a:xfrm>
          <a:prstGeom prst="ellipse">
            <a:avLst/>
          </a:prstGeom>
          <a:solidFill>
            <a:srgbClr val="4F81BD">
              <a:alpha val="18039"/>
            </a:srgb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A26BB2-157B-466B-B48D-6FDFA1640D74}"/>
              </a:ext>
            </a:extLst>
          </p:cNvPr>
          <p:cNvSpPr/>
          <p:nvPr/>
        </p:nvSpPr>
        <p:spPr>
          <a:xfrm>
            <a:off x="2285999" y="1905000"/>
            <a:ext cx="1524001" cy="1676400"/>
          </a:xfrm>
          <a:prstGeom prst="ellipse">
            <a:avLst/>
          </a:prstGeom>
          <a:solidFill>
            <a:srgbClr val="4F81BD">
              <a:alpha val="18039"/>
            </a:srgb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BF6304-A4A2-4456-9E29-9612DF2C4995}"/>
              </a:ext>
            </a:extLst>
          </p:cNvPr>
          <p:cNvSpPr/>
          <p:nvPr/>
        </p:nvSpPr>
        <p:spPr>
          <a:xfrm rot="1025872">
            <a:off x="2950715" y="284707"/>
            <a:ext cx="815790" cy="1534275"/>
          </a:xfrm>
          <a:prstGeom prst="ellipse">
            <a:avLst/>
          </a:prstGeom>
          <a:solidFill>
            <a:srgbClr val="4F81BD">
              <a:alpha val="18039"/>
            </a:srgb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8F667A-9AAD-41C3-9287-E75C50104ED8}"/>
              </a:ext>
            </a:extLst>
          </p:cNvPr>
          <p:cNvSpPr/>
          <p:nvPr/>
        </p:nvSpPr>
        <p:spPr>
          <a:xfrm>
            <a:off x="3796747" y="3733799"/>
            <a:ext cx="1842053" cy="2362201"/>
          </a:xfrm>
          <a:prstGeom prst="ellipse">
            <a:avLst/>
          </a:prstGeom>
          <a:solidFill>
            <a:srgbClr val="4F81BD">
              <a:alpha val="18039"/>
            </a:srgb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66730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A2E87-695F-4BEC-8B70-729DECE705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203190"/>
            <a:ext cx="8801101" cy="6502410"/>
          </a:xfrm>
          <a:prstGeom prst="rect">
            <a:avLst/>
          </a:prstGeom>
          <a:ln w="228600" cap="sq" cmpd="thickThin">
            <a:solidFill>
              <a:srgbClr val="000000"/>
            </a:solidFill>
            <a:prstDash val="solid"/>
            <a:miter lim="800000"/>
          </a:ln>
          <a:effectLst>
            <a:innerShdw blurRad="76200">
              <a:srgbClr val="000000"/>
            </a:innerShdw>
          </a:effectLst>
        </p:spPr>
      </p:pic>
      <p:sp>
        <p:nvSpPr>
          <p:cNvPr id="18" name="TextBox 17">
            <a:extLst>
              <a:ext uri="{FF2B5EF4-FFF2-40B4-BE49-F238E27FC236}">
                <a16:creationId xmlns:a16="http://schemas.microsoft.com/office/drawing/2014/main" id="{DD5C9D29-E09E-46FE-B148-270FCA4EB2A2}"/>
              </a:ext>
            </a:extLst>
          </p:cNvPr>
          <p:cNvSpPr txBox="1"/>
          <p:nvPr/>
        </p:nvSpPr>
        <p:spPr>
          <a:xfrm>
            <a:off x="7051912" y="6336268"/>
            <a:ext cx="2092088" cy="369332"/>
          </a:xfrm>
          <a:prstGeom prst="rect">
            <a:avLst/>
          </a:prstGeom>
          <a:noFill/>
        </p:spPr>
        <p:txBody>
          <a:bodyPr wrap="square" rtlCol="0">
            <a:spAutoFit/>
          </a:bodyPr>
          <a:lstStyle/>
          <a:p>
            <a:r>
              <a:rPr lang="en-US" b="1" dirty="0">
                <a:solidFill>
                  <a:schemeClr val="bg1"/>
                </a:solidFill>
              </a:rPr>
              <a:t>The Sea of Galilee</a:t>
            </a:r>
          </a:p>
        </p:txBody>
      </p:sp>
      <p:pic>
        <p:nvPicPr>
          <p:cNvPr id="15" name="Picture 14">
            <a:extLst>
              <a:ext uri="{FF2B5EF4-FFF2-40B4-BE49-F238E27FC236}">
                <a16:creationId xmlns:a16="http://schemas.microsoft.com/office/drawing/2014/main" id="{77A45C4B-CE41-45C3-BD6B-4520BB3E7FDA}"/>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896" b="99219" l="592" r="100000">
                        <a14:foregroundMark x1="10563" y1="64583" x2="10365" y2="65495"/>
                        <a14:foregroundMark x1="8885" y1="95964" x2="18559" y2="92188"/>
                        <a14:foregroundMark x1="18559" y1="92188" x2="31885" y2="80729"/>
                        <a14:foregroundMark x1="31885" y1="80729" x2="31885" y2="80078"/>
                        <a14:foregroundMark x1="64265" y1="76432" x2="73643" y2="85938"/>
                        <a14:foregroundMark x1="73643" y1="85938" x2="90424" y2="92057"/>
                        <a14:foregroundMark x1="90424" y1="92057" x2="91807" y2="92057"/>
                        <a14:foregroundMark x1="96644" y1="73307" x2="95558" y2="95964"/>
                        <a14:foregroundMark x1="95558" y1="95964" x2="95558" y2="95964"/>
                        <a14:foregroundMark x1="82922" y1="52083" x2="81441" y2="65234"/>
                        <a14:foregroundMark x1="66831" y1="57422" x2="71273" y2="98438"/>
                        <a14:foregroundMark x1="59033" y1="50651" x2="63870" y2="56250"/>
                        <a14:foregroundMark x1="83514" y1="50130" x2="80553" y2="50651"/>
                        <a14:foregroundMark x1="89437" y1="60807" x2="89635" y2="67188"/>
                        <a14:foregroundMark x1="91609" y1="67969" x2="99901" y2="71875"/>
                        <a14:foregroundMark x1="58539" y1="52344" x2="48371" y2="99219"/>
                        <a14:foregroundMark x1="48371" y1="99219" x2="48371" y2="99219"/>
                        <a14:foregroundMark x1="58539" y1="18880" x2="60020" y2="42578"/>
                        <a14:foregroundMark x1="61698" y1="24479" x2="63475" y2="27214"/>
                        <a14:foregroundMark x1="61500" y1="45182" x2="61500" y2="46224"/>
                        <a14:foregroundMark x1="57947" y1="44792" x2="57552" y2="46484"/>
                        <a14:foregroundMark x1="56861" y1="30599" x2="56861" y2="40104"/>
                        <a14:foregroundMark x1="56861" y1="40104" x2="56861" y2="40104"/>
                        <a14:foregroundMark x1="56269" y1="36458" x2="56861" y2="44010"/>
                        <a14:foregroundMark x1="68904" y1="33724" x2="70385" y2="45443"/>
                        <a14:foregroundMark x1="73840" y1="43750" x2="75025" y2="53776"/>
                        <a14:foregroundMark x1="73840" y1="48438" x2="70582" y2="50651"/>
                        <a14:foregroundMark x1="75321" y1="44531" x2="75321" y2="47396"/>
                        <a14:foregroundMark x1="70188" y1="51302" x2="69102" y2="51823"/>
                        <a14:foregroundMark x1="38697" y1="35417" x2="42448" y2="54036"/>
                        <a14:foregroundMark x1="42744" y1="47917" x2="43139" y2="52083"/>
                        <a14:foregroundMark x1="46693" y1="54557" x2="47779" y2="63281"/>
                        <a14:foregroundMark x1="51135" y1="56901" x2="52221" y2="62109"/>
                        <a14:foregroundMark x1="25568" y1="44010" x2="24087" y2="55990"/>
                        <a14:foregroundMark x1="42251" y1="41536" x2="47976" y2="46745"/>
                        <a14:foregroundMark x1="58934" y1="18099" x2="58539" y2="18229"/>
                        <a14:foregroundMark x1="63968" y1="27995" x2="63376" y2="30208"/>
                        <a14:foregroundMark x1="55183" y1="26823" x2="56565" y2="26823"/>
                        <a14:foregroundMark x1="44620" y1="89714" x2="41856" y2="95313"/>
                        <a14:foregroundMark x1="94867" y1="63151" x2="93090" y2="66797"/>
                        <a14:foregroundMark x1="99112" y1="67188" x2="99112" y2="69792"/>
                        <a14:foregroundMark x1="57651" y1="18229" x2="57651" y2="18229"/>
                        <a14:backgroundMark x1="18855" y1="56771" x2="10267" y2="68880"/>
                        <a14:backgroundMark x1="10168" y1="68880" x2="0" y2="95313"/>
                        <a14:backgroundMark x1="11056" y1="53776" x2="0" y2="78516"/>
                        <a14:backgroundMark x1="11155" y1="58984" x2="12636" y2="66406"/>
                        <a14:backgroundMark x1="12043" y1="55990" x2="12043" y2="60417"/>
                        <a14:backgroundMark x1="1579" y1="56380" x2="691" y2="75781"/>
                        <a14:backgroundMark x1="57453" y1="16016" x2="57453" y2="16016"/>
                        <a14:backgroundMark x1="1876" y1="81380" x2="3850" y2="83333"/>
                        <a14:backgroundMark x1="2962" y1="93359" x2="2073" y2="99740"/>
                        <a14:backgroundMark x1="59427" y1="16667" x2="58243" y2="16667"/>
                        <a14:backgroundMark x1="57651" y1="15625" x2="55972" y2="17448"/>
                        <a14:backgroundMark x1="1876" y1="77995" x2="1876" y2="85156"/>
                        <a14:backgroundMark x1="3554" y1="78776" x2="2369" y2="86979"/>
                      </a14:backgroundRemoval>
                    </a14:imgEffect>
                  </a14:imgLayer>
                </a14:imgProps>
              </a:ext>
              <a:ext uri="{28A0092B-C50C-407E-A947-70E740481C1C}">
                <a14:useLocalDpi xmlns:a14="http://schemas.microsoft.com/office/drawing/2010/main"/>
              </a:ext>
            </a:extLst>
          </a:blip>
          <a:srcRect/>
          <a:stretch/>
        </p:blipFill>
        <p:spPr>
          <a:xfrm flipH="1">
            <a:off x="152400" y="2697549"/>
            <a:ext cx="5287268" cy="4008051"/>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5FEC48AF-23DB-475C-9394-E3BF6FA63AFF}"/>
              </a:ext>
            </a:extLst>
          </p:cNvPr>
          <p:cNvSpPr txBox="1"/>
          <p:nvPr/>
        </p:nvSpPr>
        <p:spPr>
          <a:xfrm>
            <a:off x="416229" y="1436872"/>
            <a:ext cx="8655838" cy="954107"/>
          </a:xfrm>
          <a:prstGeom prst="rect">
            <a:avLst/>
          </a:prstGeom>
          <a:noFill/>
        </p:spPr>
        <p:txBody>
          <a:bodyPr wrap="square" rtlCol="0">
            <a:spAutoFit/>
          </a:bodyPr>
          <a:lstStyle/>
          <a:p>
            <a:pPr marL="285750" indent="-285750"/>
            <a:r>
              <a:rPr lang="en-US" sz="2800" b="1" dirty="0">
                <a:solidFill>
                  <a:sysClr val="windowText" lastClr="000000"/>
                </a:solidFill>
                <a:effectLst>
                  <a:glow rad="228600">
                    <a:schemeClr val="bg1">
                      <a:alpha val="40000"/>
                    </a:schemeClr>
                  </a:glow>
                </a:effectLst>
                <a:latin typeface="Comic Sans MS" pitchFamily="66" charset="0"/>
                <a:sym typeface="Wingdings"/>
              </a:rPr>
              <a:t>Jesus gave authoritative teaching on entering the Kingdom of God and its lifestyle</a:t>
            </a:r>
            <a:endParaRPr lang="en-US" sz="2800" b="1" dirty="0">
              <a:solidFill>
                <a:sysClr val="windowText" lastClr="000000"/>
              </a:solidFill>
              <a:effectLst>
                <a:glow rad="228600">
                  <a:schemeClr val="bg1">
                    <a:alpha val="40000"/>
                  </a:schemeClr>
                </a:glow>
              </a:effectLst>
              <a:latin typeface="Comic Sans MS" pitchFamily="66" charset="0"/>
            </a:endParaRPr>
          </a:p>
        </p:txBody>
      </p:sp>
      <p:grpSp>
        <p:nvGrpSpPr>
          <p:cNvPr id="23" name="Group 22">
            <a:extLst>
              <a:ext uri="{FF2B5EF4-FFF2-40B4-BE49-F238E27FC236}">
                <a16:creationId xmlns:a16="http://schemas.microsoft.com/office/drawing/2014/main" id="{A6EF7D5E-F636-44DF-A8EA-EEEC92DCC514}"/>
              </a:ext>
            </a:extLst>
          </p:cNvPr>
          <p:cNvGrpSpPr/>
          <p:nvPr/>
        </p:nvGrpSpPr>
        <p:grpSpPr>
          <a:xfrm>
            <a:off x="5856849" y="2809012"/>
            <a:ext cx="3200400" cy="3415610"/>
            <a:chOff x="6096000" y="1356599"/>
            <a:chExt cx="2971800" cy="3315416"/>
          </a:xfrm>
        </p:grpSpPr>
        <p:sp>
          <p:nvSpPr>
            <p:cNvPr id="24" name="Explosion 1 18">
              <a:extLst>
                <a:ext uri="{FF2B5EF4-FFF2-40B4-BE49-F238E27FC236}">
                  <a16:creationId xmlns:a16="http://schemas.microsoft.com/office/drawing/2014/main" id="{29B9205B-5915-4547-9C04-8F3FF991DEA3}"/>
                </a:ext>
              </a:extLst>
            </p:cNvPr>
            <p:cNvSpPr/>
            <p:nvPr/>
          </p:nvSpPr>
          <p:spPr>
            <a:xfrm>
              <a:off x="6096000" y="1356599"/>
              <a:ext cx="2971800" cy="3315416"/>
            </a:xfrm>
            <a:prstGeom prst="irregularSeal1">
              <a:avLst/>
            </a:prstGeom>
            <a:solidFill>
              <a:srgbClr val="FFC000"/>
            </a:solid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E7F1D37-0BE7-42BF-B373-3A304EED4F25}"/>
                </a:ext>
              </a:extLst>
            </p:cNvPr>
            <p:cNvSpPr txBox="1"/>
            <p:nvPr/>
          </p:nvSpPr>
          <p:spPr>
            <a:xfrm>
              <a:off x="6324600" y="2140476"/>
              <a:ext cx="2514600" cy="1882113"/>
            </a:xfrm>
            <a:prstGeom prst="rect">
              <a:avLst/>
            </a:prstGeom>
            <a:noFill/>
          </p:spPr>
          <p:txBody>
            <a:bodyPr wrap="square" rtlCol="0">
              <a:spAutoFit/>
            </a:bodyPr>
            <a:lstStyle/>
            <a:p>
              <a:pPr algn="ctr"/>
              <a:r>
                <a:rPr lang="en-US" sz="2400" b="1" dirty="0">
                  <a:solidFill>
                    <a:sysClr val="windowText" lastClr="000000"/>
                  </a:solidFill>
                  <a:latin typeface="Comic Sans MS" pitchFamily="66" charset="0"/>
                  <a:sym typeface="Wingdings"/>
                </a:rPr>
                <a:t>Sermon conclusion: Parable of two builders</a:t>
              </a:r>
              <a:br>
                <a:rPr lang="en-US" sz="2400" b="1" dirty="0">
                  <a:solidFill>
                    <a:sysClr val="windowText" lastClr="000000"/>
                  </a:solidFill>
                  <a:latin typeface="Comic Sans MS" pitchFamily="66" charset="0"/>
                  <a:sym typeface="Wingdings"/>
                </a:rPr>
              </a:br>
              <a:endParaRPr lang="en-US" sz="2400" b="1" dirty="0">
                <a:solidFill>
                  <a:sysClr val="windowText" lastClr="000000"/>
                </a:solidFill>
                <a:latin typeface="Comic Sans MS" pitchFamily="66" charset="0"/>
              </a:endParaRPr>
            </a:p>
          </p:txBody>
        </p:sp>
      </p:grpSp>
      <p:sp>
        <p:nvSpPr>
          <p:cNvPr id="26" name="TextBox 25">
            <a:extLst>
              <a:ext uri="{FF2B5EF4-FFF2-40B4-BE49-F238E27FC236}">
                <a16:creationId xmlns:a16="http://schemas.microsoft.com/office/drawing/2014/main" id="{09C6EAAF-CE23-4FAE-BD29-0F364620F46C}"/>
              </a:ext>
            </a:extLst>
          </p:cNvPr>
          <p:cNvSpPr txBox="1"/>
          <p:nvPr/>
        </p:nvSpPr>
        <p:spPr>
          <a:xfrm>
            <a:off x="304800" y="5168205"/>
            <a:ext cx="4495800" cy="1384995"/>
          </a:xfrm>
          <a:prstGeom prst="rect">
            <a:avLst/>
          </a:prstGeom>
          <a:noFill/>
        </p:spPr>
        <p:txBody>
          <a:bodyPr wrap="square" rtlCol="0">
            <a:spAutoFit/>
          </a:bodyPr>
          <a:lstStyle>
            <a:defPPr>
              <a:defRPr lang="en-US"/>
            </a:defPPr>
            <a:lvl1pPr>
              <a:defRPr sz="2800" b="1">
                <a:solidFill>
                  <a:schemeClr val="bg1"/>
                </a:solidFill>
                <a:effectLst>
                  <a:glow rad="228600">
                    <a:schemeClr val="tx1">
                      <a:alpha val="68000"/>
                    </a:schemeClr>
                  </a:glow>
                </a:effectLst>
                <a:latin typeface="Comic Sans MS" panose="030F0702030302020204" pitchFamily="66" charset="0"/>
              </a:defRPr>
            </a:lvl1pPr>
          </a:lstStyle>
          <a:p>
            <a:pPr algn="ctr"/>
            <a:r>
              <a:rPr lang="en-US" dirty="0">
                <a:effectLst>
                  <a:glow rad="228600">
                    <a:schemeClr val="tx1"/>
                  </a:glow>
                </a:effectLst>
                <a:sym typeface="Wingdings"/>
              </a:rPr>
              <a:t>The Issue: </a:t>
            </a:r>
            <a:br>
              <a:rPr lang="en-US" dirty="0">
                <a:effectLst>
                  <a:glow rad="228600">
                    <a:schemeClr val="tx1"/>
                  </a:glow>
                </a:effectLst>
                <a:sym typeface="Wingdings"/>
              </a:rPr>
            </a:br>
            <a:r>
              <a:rPr lang="en-US" dirty="0">
                <a:effectLst>
                  <a:glow rad="228600">
                    <a:schemeClr val="tx1"/>
                  </a:glow>
                </a:effectLst>
                <a:sym typeface="Wingdings"/>
              </a:rPr>
              <a:t>What is your response to Jesus’ teaching?</a:t>
            </a:r>
            <a:endParaRPr lang="en-US" dirty="0">
              <a:effectLst>
                <a:glow rad="228600">
                  <a:schemeClr val="tx1"/>
                </a:glow>
              </a:effectLst>
            </a:endParaRPr>
          </a:p>
        </p:txBody>
      </p:sp>
      <p:sp>
        <p:nvSpPr>
          <p:cNvPr id="17" name="TextBox 16">
            <a:extLst>
              <a:ext uri="{FF2B5EF4-FFF2-40B4-BE49-F238E27FC236}">
                <a16:creationId xmlns:a16="http://schemas.microsoft.com/office/drawing/2014/main" id="{D50DFD1F-9477-405B-B9D7-D525A8403770}"/>
              </a:ext>
            </a:extLst>
          </p:cNvPr>
          <p:cNvSpPr txBox="1"/>
          <p:nvPr/>
        </p:nvSpPr>
        <p:spPr>
          <a:xfrm>
            <a:off x="416229" y="894194"/>
            <a:ext cx="8768741" cy="523220"/>
          </a:xfrm>
          <a:prstGeom prst="rect">
            <a:avLst/>
          </a:prstGeom>
          <a:noFill/>
        </p:spPr>
        <p:txBody>
          <a:bodyPr wrap="square" rtlCol="0">
            <a:spAutoFit/>
          </a:bodyPr>
          <a:lstStyle/>
          <a:p>
            <a:r>
              <a:rPr lang="en-US" sz="2800" b="1" dirty="0">
                <a:solidFill>
                  <a:sysClr val="windowText" lastClr="000000"/>
                </a:solidFill>
                <a:effectLst>
                  <a:glow rad="228600">
                    <a:schemeClr val="bg1">
                      <a:alpha val="40000"/>
                    </a:schemeClr>
                  </a:glow>
                </a:effectLst>
                <a:latin typeface="Comic Sans MS" pitchFamily="66" charset="0"/>
                <a:sym typeface="Wingdings"/>
              </a:rPr>
              <a:t>Huge crowds were coming to Jesus (Luke 6:17)</a:t>
            </a:r>
            <a:endParaRPr lang="en-US" sz="2800" b="1" dirty="0">
              <a:solidFill>
                <a:sysClr val="windowText" lastClr="000000"/>
              </a:solidFill>
              <a:effectLst>
                <a:glow rad="228600">
                  <a:schemeClr val="bg1">
                    <a:alpha val="40000"/>
                  </a:schemeClr>
                </a:glow>
              </a:effectLst>
              <a:latin typeface="Comic Sans MS" pitchFamily="66" charset="0"/>
            </a:endParaRPr>
          </a:p>
        </p:txBody>
      </p:sp>
      <p:sp>
        <p:nvSpPr>
          <p:cNvPr id="27" name="TextBox 26">
            <a:extLst>
              <a:ext uri="{FF2B5EF4-FFF2-40B4-BE49-F238E27FC236}">
                <a16:creationId xmlns:a16="http://schemas.microsoft.com/office/drawing/2014/main" id="{84B62262-B4FC-40DC-85F5-8EC50DE6044C}"/>
              </a:ext>
            </a:extLst>
          </p:cNvPr>
          <p:cNvSpPr txBox="1"/>
          <p:nvPr/>
        </p:nvSpPr>
        <p:spPr>
          <a:xfrm>
            <a:off x="184052" y="281354"/>
            <a:ext cx="87687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9050" cmpd="sng">
                  <a:solidFill>
                    <a:srgbClr val="0070C0"/>
                  </a:solidFill>
                  <a:prstDash val="solid"/>
                </a:ln>
                <a:effectLst>
                  <a:glow rad="508000">
                    <a:schemeClr val="bg1">
                      <a:alpha val="57000"/>
                    </a:schemeClr>
                  </a:glow>
                </a:effectLst>
                <a:uLnTx/>
                <a:uFillTx/>
                <a:latin typeface="Comic Sans MS" panose="030F0702030302020204" pitchFamily="66" charset="0"/>
                <a:ea typeface="+mn-ea"/>
                <a:cs typeface="+mn-cs"/>
              </a:rPr>
              <a:t>The sermon on the mount</a:t>
            </a:r>
          </a:p>
        </p:txBody>
      </p:sp>
    </p:spTree>
    <p:custDataLst>
      <p:tags r:id="rId1"/>
    </p:custDataLst>
    <p:extLst>
      <p:ext uri="{BB962C8B-B14F-4D97-AF65-F5344CB8AC3E}">
        <p14:creationId xmlns:p14="http://schemas.microsoft.com/office/powerpoint/2010/main" val="477962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B2C6D-F69B-4E45-98B3-CAB9AEC097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629" y="228600"/>
            <a:ext cx="8803971" cy="6424863"/>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4E657C57-893A-4FFE-B1DD-F7746678DB3F}"/>
              </a:ext>
            </a:extLst>
          </p:cNvPr>
          <p:cNvSpPr txBox="1"/>
          <p:nvPr/>
        </p:nvSpPr>
        <p:spPr>
          <a:xfrm>
            <a:off x="7315200" y="6329166"/>
            <a:ext cx="2092088" cy="369332"/>
          </a:xfrm>
          <a:prstGeom prst="rect">
            <a:avLst/>
          </a:prstGeom>
          <a:noFill/>
        </p:spPr>
        <p:txBody>
          <a:bodyPr wrap="square" rtlCol="0">
            <a:spAutoFit/>
          </a:bodyPr>
          <a:lstStyle/>
          <a:p>
            <a:r>
              <a:rPr lang="en-US" b="1" dirty="0">
                <a:solidFill>
                  <a:schemeClr val="bg1"/>
                </a:solidFill>
              </a:rPr>
              <a:t>Nazareth Village</a:t>
            </a:r>
          </a:p>
        </p:txBody>
      </p:sp>
      <p:grpSp>
        <p:nvGrpSpPr>
          <p:cNvPr id="9" name="Group 8">
            <a:extLst>
              <a:ext uri="{FF2B5EF4-FFF2-40B4-BE49-F238E27FC236}">
                <a16:creationId xmlns:a16="http://schemas.microsoft.com/office/drawing/2014/main" id="{D57CC47C-8B63-4BBD-8BFF-8A5BA21C1F95}"/>
              </a:ext>
            </a:extLst>
          </p:cNvPr>
          <p:cNvGrpSpPr/>
          <p:nvPr/>
        </p:nvGrpSpPr>
        <p:grpSpPr>
          <a:xfrm>
            <a:off x="4343400" y="3092479"/>
            <a:ext cx="3429000" cy="3420797"/>
            <a:chOff x="685800" y="46303"/>
            <a:chExt cx="3429000" cy="3420797"/>
          </a:xfrm>
        </p:grpSpPr>
        <p:sp>
          <p:nvSpPr>
            <p:cNvPr id="10" name="Explosion 1 3">
              <a:extLst>
                <a:ext uri="{FF2B5EF4-FFF2-40B4-BE49-F238E27FC236}">
                  <a16:creationId xmlns:a16="http://schemas.microsoft.com/office/drawing/2014/main" id="{6A2D1D77-6B6F-4D06-97FC-E4DE1A160BAD}"/>
                </a:ext>
              </a:extLst>
            </p:cNvPr>
            <p:cNvSpPr/>
            <p:nvPr/>
          </p:nvSpPr>
          <p:spPr>
            <a:xfrm>
              <a:off x="685800" y="46303"/>
              <a:ext cx="3429000" cy="3420797"/>
            </a:xfrm>
            <a:prstGeom prst="irregularSeal1">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9A5695-6A9A-482F-98F5-6D5ED621D5BF}"/>
                </a:ext>
              </a:extLst>
            </p:cNvPr>
            <p:cNvSpPr txBox="1"/>
            <p:nvPr/>
          </p:nvSpPr>
          <p:spPr>
            <a:xfrm>
              <a:off x="1295400" y="947308"/>
              <a:ext cx="2209800" cy="1384995"/>
            </a:xfrm>
            <a:prstGeom prst="rect">
              <a:avLst/>
            </a:prstGeom>
            <a:noFill/>
          </p:spPr>
          <p:txBody>
            <a:bodyPr wrap="square" rtlCol="0">
              <a:spAutoFit/>
            </a:bodyPr>
            <a:lstStyle/>
            <a:p>
              <a:pPr algn="ctr"/>
              <a:r>
                <a:rPr lang="en-US" sz="2800" b="1" dirty="0">
                  <a:solidFill>
                    <a:schemeClr val="bg1"/>
                  </a:solidFill>
                  <a:latin typeface="Comic Sans MS" panose="030F0702030302020204" pitchFamily="66" charset="0"/>
                </a:rPr>
                <a:t>Jesus was</a:t>
              </a:r>
              <a:br>
                <a:rPr lang="en-US" sz="2800" b="1" dirty="0">
                  <a:solidFill>
                    <a:schemeClr val="bg1"/>
                  </a:solidFill>
                  <a:latin typeface="Comic Sans MS" panose="030F0702030302020204" pitchFamily="66" charset="0"/>
                </a:rPr>
              </a:br>
              <a:r>
                <a:rPr lang="en-US" sz="2800" b="1" dirty="0">
                  <a:solidFill>
                    <a:schemeClr val="bg1"/>
                  </a:solidFill>
                  <a:latin typeface="Comic Sans MS" panose="030F0702030302020204" pitchFamily="66" charset="0"/>
                </a:rPr>
                <a:t>a </a:t>
              </a:r>
              <a:r>
                <a:rPr lang="en-US" sz="2800" b="1" i="1" dirty="0" err="1">
                  <a:solidFill>
                    <a:schemeClr val="bg1"/>
                  </a:solidFill>
                  <a:latin typeface="Comic Sans MS" panose="030F0702030302020204" pitchFamily="66" charset="0"/>
                </a:rPr>
                <a:t>tekton</a:t>
              </a:r>
              <a:r>
                <a:rPr lang="en-US" sz="2800" b="1" dirty="0">
                  <a:solidFill>
                    <a:schemeClr val="bg1"/>
                  </a:solidFill>
                  <a:latin typeface="Comic Sans MS" panose="030F0702030302020204" pitchFamily="66" charset="0"/>
                </a:rPr>
                <a:t> (craftsman)</a:t>
              </a:r>
            </a:p>
          </p:txBody>
        </p:sp>
      </p:grpSp>
      <p:sp>
        <p:nvSpPr>
          <p:cNvPr id="7" name="TextBox 6">
            <a:extLst>
              <a:ext uri="{FF2B5EF4-FFF2-40B4-BE49-F238E27FC236}">
                <a16:creationId xmlns:a16="http://schemas.microsoft.com/office/drawing/2014/main" id="{2A220459-E7E8-431F-B750-A2080C53D40C}"/>
              </a:ext>
            </a:extLst>
          </p:cNvPr>
          <p:cNvSpPr txBox="1"/>
          <p:nvPr/>
        </p:nvSpPr>
        <p:spPr>
          <a:xfrm>
            <a:off x="1967968" y="4691578"/>
            <a:ext cx="2713891" cy="523220"/>
          </a:xfrm>
          <a:prstGeom prst="rect">
            <a:avLst/>
          </a:prstGeom>
          <a:noFill/>
        </p:spPr>
        <p:txBody>
          <a:bodyPr wrap="square" rtlCol="0">
            <a:spAutoFit/>
          </a:bodyPr>
          <a:lstStyle/>
          <a:p>
            <a:r>
              <a:rPr lang="en-US" sz="2800" b="1" dirty="0">
                <a:solidFill>
                  <a:schemeClr val="bg1"/>
                </a:solidFill>
                <a:effectLst>
                  <a:glow rad="203200">
                    <a:schemeClr val="tx1"/>
                  </a:glow>
                </a:effectLst>
                <a:latin typeface="Comic Sans MS" panose="030F0702030302020204" pitchFamily="66" charset="0"/>
                <a:sym typeface="Wingdings"/>
              </a:rPr>
              <a:t></a:t>
            </a:r>
            <a:r>
              <a:rPr lang="en-US" sz="2800" b="1" dirty="0">
                <a:solidFill>
                  <a:schemeClr val="bg1"/>
                </a:solidFill>
                <a:effectLst>
                  <a:glow rad="203200">
                    <a:schemeClr val="tx1"/>
                  </a:glow>
                </a:effectLst>
                <a:latin typeface="Comic Sans MS" panose="030F0702030302020204" pitchFamily="66" charset="0"/>
              </a:rPr>
              <a:t>Wood</a:t>
            </a:r>
          </a:p>
        </p:txBody>
      </p:sp>
      <p:sp>
        <p:nvSpPr>
          <p:cNvPr id="8" name="TextBox 7">
            <a:extLst>
              <a:ext uri="{FF2B5EF4-FFF2-40B4-BE49-F238E27FC236}">
                <a16:creationId xmlns:a16="http://schemas.microsoft.com/office/drawing/2014/main" id="{EDDE2E7B-D251-462E-87FA-BA4FB4591AD4}"/>
              </a:ext>
            </a:extLst>
          </p:cNvPr>
          <p:cNvSpPr txBox="1"/>
          <p:nvPr/>
        </p:nvSpPr>
        <p:spPr>
          <a:xfrm>
            <a:off x="2009750" y="5214798"/>
            <a:ext cx="2713891" cy="523220"/>
          </a:xfrm>
          <a:prstGeom prst="rect">
            <a:avLst/>
          </a:prstGeom>
          <a:noFill/>
        </p:spPr>
        <p:txBody>
          <a:bodyPr wrap="square" rtlCol="0">
            <a:spAutoFit/>
          </a:bodyPr>
          <a:lstStyle/>
          <a:p>
            <a:r>
              <a:rPr lang="en-US" sz="2800" b="1" dirty="0">
                <a:solidFill>
                  <a:schemeClr val="bg1"/>
                </a:solidFill>
                <a:effectLst>
                  <a:glow rad="203200">
                    <a:schemeClr val="tx1"/>
                  </a:glow>
                </a:effectLst>
                <a:latin typeface="Comic Sans MS" panose="030F0702030302020204" pitchFamily="66" charset="0"/>
                <a:sym typeface="Wingdings"/>
              </a:rPr>
              <a:t></a:t>
            </a:r>
            <a:r>
              <a:rPr lang="en-US" sz="2800" b="1" dirty="0">
                <a:solidFill>
                  <a:schemeClr val="bg1"/>
                </a:solidFill>
                <a:effectLst>
                  <a:glow rad="203200">
                    <a:schemeClr val="tx1"/>
                  </a:glow>
                </a:effectLst>
                <a:latin typeface="Comic Sans MS" panose="030F0702030302020204" pitchFamily="66" charset="0"/>
              </a:rPr>
              <a:t>Stone</a:t>
            </a:r>
          </a:p>
        </p:txBody>
      </p:sp>
      <p:sp>
        <p:nvSpPr>
          <p:cNvPr id="12" name="TextBox 11">
            <a:extLst>
              <a:ext uri="{FF2B5EF4-FFF2-40B4-BE49-F238E27FC236}">
                <a16:creationId xmlns:a16="http://schemas.microsoft.com/office/drawing/2014/main" id="{27F4E982-F220-4886-9952-CA212FECC7FC}"/>
              </a:ext>
            </a:extLst>
          </p:cNvPr>
          <p:cNvSpPr txBox="1"/>
          <p:nvPr/>
        </p:nvSpPr>
        <p:spPr>
          <a:xfrm>
            <a:off x="2009749" y="5764958"/>
            <a:ext cx="2713891" cy="523220"/>
          </a:xfrm>
          <a:prstGeom prst="rect">
            <a:avLst/>
          </a:prstGeom>
          <a:noFill/>
        </p:spPr>
        <p:txBody>
          <a:bodyPr wrap="square" rtlCol="0">
            <a:spAutoFit/>
          </a:bodyPr>
          <a:lstStyle/>
          <a:p>
            <a:r>
              <a:rPr lang="en-US" sz="2800" b="1" dirty="0">
                <a:solidFill>
                  <a:schemeClr val="bg1"/>
                </a:solidFill>
                <a:effectLst>
                  <a:glow rad="203200">
                    <a:schemeClr val="tx1"/>
                  </a:glow>
                </a:effectLst>
                <a:latin typeface="Comic Sans MS" panose="030F0702030302020204" pitchFamily="66" charset="0"/>
                <a:sym typeface="Wingdings"/>
              </a:rPr>
              <a:t></a:t>
            </a:r>
            <a:r>
              <a:rPr lang="en-US" sz="2800" b="1" dirty="0">
                <a:solidFill>
                  <a:schemeClr val="bg1"/>
                </a:solidFill>
                <a:effectLst>
                  <a:glow rad="203200">
                    <a:schemeClr val="tx1"/>
                  </a:glow>
                </a:effectLst>
                <a:latin typeface="Comic Sans MS" panose="030F0702030302020204" pitchFamily="66" charset="0"/>
              </a:rPr>
              <a:t>Metal</a:t>
            </a:r>
          </a:p>
        </p:txBody>
      </p:sp>
      <p:pic>
        <p:nvPicPr>
          <p:cNvPr id="4" name="Picture 3">
            <a:extLst>
              <a:ext uri="{FF2B5EF4-FFF2-40B4-BE49-F238E27FC236}">
                <a16:creationId xmlns:a16="http://schemas.microsoft.com/office/drawing/2014/main" id="{3377D493-665E-420A-87C8-E2541FD1D62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2655" b="100000" l="0" r="89895">
                        <a14:foregroundMark x1="22648" y1="6932" x2="4181" y2="91888"/>
                        <a14:foregroundMark x1="29268" y1="68584" x2="35889" y2="99853"/>
                        <a14:foregroundMark x1="60627" y1="80383" x2="66551" y2="97788"/>
                        <a14:foregroundMark x1="26132" y1="2802" x2="35192" y2="10619"/>
                        <a14:foregroundMark x1="68641" y1="88496" x2="69338" y2="92478"/>
                        <a14:foregroundMark x1="0" y1="48378" x2="1045" y2="58112"/>
                        <a14:foregroundMark x1="1045" y1="58260" x2="0" y2="61357"/>
                        <a14:foregroundMark x1="16725" y1="8112" x2="15331" y2="18732"/>
                        <a14:foregroundMark x1="35192" y1="5310" x2="40070" y2="9440"/>
                        <a14:foregroundMark x1="43206" y1="7227" x2="31359" y2="19027"/>
                        <a14:foregroundMark x1="23345" y1="2802" x2="15331" y2="4720"/>
                        <a14:foregroundMark x1="77003" y1="45428" x2="77003" y2="45428"/>
                        <a14:foregroundMark x1="81533" y1="44248" x2="80139" y2="44248"/>
                        <a14:foregroundMark x1="80836" y1="47935" x2="79443" y2="47640"/>
                        <a14:foregroundMark x1="74216" y1="46608" x2="80836" y2="48083"/>
                        <a14:foregroundMark x1="70732" y1="46313" x2="76307" y2="46903"/>
                        <a14:foregroundMark x1="70732" y1="44838" x2="74216" y2="44543"/>
                        <a14:foregroundMark x1="86063" y1="44248" x2="80836" y2="44248"/>
                        <a14:foregroundMark x1="85714" y1="48673" x2="82927" y2="47935"/>
                        <a14:foregroundMark x1="86063" y1="48820" x2="88153" y2="49115"/>
                        <a14:backgroundMark x1="65854" y1="38201" x2="82578" y2="35398"/>
                        <a14:backgroundMark x1="60627" y1="99853" x2="60627" y2="99853"/>
                        <a14:backgroundMark x1="70035" y1="50000" x2="70035" y2="52802"/>
                        <a14:backgroundMark x1="71777" y1="42478" x2="72474" y2="45428"/>
                        <a14:backgroundMark x1="90941" y1="47640" x2="92334" y2="47935"/>
                        <a14:backgroundMark x1="85017" y1="46460" x2="88850" y2="47198"/>
                        <a14:backgroundMark x1="82230" y1="51032" x2="86063" y2="51032"/>
                      </a14:backgroundRemoval>
                    </a14:imgEffect>
                  </a14:imgLayer>
                </a14:imgProps>
              </a:ext>
              <a:ext uri="{28A0092B-C50C-407E-A947-70E740481C1C}">
                <a14:useLocalDpi xmlns:a14="http://schemas.microsoft.com/office/drawing/2010/main"/>
              </a:ext>
            </a:extLst>
          </a:blip>
          <a:srcRect/>
          <a:stretch/>
        </p:blipFill>
        <p:spPr>
          <a:xfrm>
            <a:off x="187629" y="2240965"/>
            <a:ext cx="1873412" cy="4412498"/>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BE17CF95-6419-405E-A59A-B846530EC2F7}"/>
              </a:ext>
            </a:extLst>
          </p:cNvPr>
          <p:cNvSpPr txBox="1"/>
          <p:nvPr/>
        </p:nvSpPr>
        <p:spPr>
          <a:xfrm>
            <a:off x="187629" y="344724"/>
            <a:ext cx="87687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19050" cmpd="sng">
                  <a:solidFill>
                    <a:schemeClr val="accent6">
                      <a:lumMod val="50000"/>
                    </a:schemeClr>
                  </a:solidFill>
                  <a:prstDash val="solid"/>
                </a:ln>
                <a:effectLst>
                  <a:glow rad="508000">
                    <a:schemeClr val="bg1">
                      <a:alpha val="57000"/>
                    </a:schemeClr>
                  </a:glow>
                </a:effectLst>
                <a:uLnTx/>
                <a:uFillTx/>
                <a:latin typeface="Comic Sans MS" panose="030F0702030302020204" pitchFamily="66" charset="0"/>
                <a:ea typeface="+mn-ea"/>
                <a:cs typeface="+mn-cs"/>
              </a:rPr>
              <a:t>Jesus shares from his vocation</a:t>
            </a:r>
          </a:p>
        </p:txBody>
      </p:sp>
      <p:sp>
        <p:nvSpPr>
          <p:cNvPr id="14" name="TextBox 13">
            <a:extLst>
              <a:ext uri="{FF2B5EF4-FFF2-40B4-BE49-F238E27FC236}">
                <a16:creationId xmlns:a16="http://schemas.microsoft.com/office/drawing/2014/main" id="{0B96834E-2F89-417E-8FCD-61FDEE2C36F2}"/>
              </a:ext>
            </a:extLst>
          </p:cNvPr>
          <p:cNvSpPr txBox="1"/>
          <p:nvPr/>
        </p:nvSpPr>
        <p:spPr>
          <a:xfrm>
            <a:off x="1274914" y="864001"/>
            <a:ext cx="6629400" cy="523220"/>
          </a:xfrm>
          <a:prstGeom prst="rect">
            <a:avLst/>
          </a:prstGeom>
          <a:noFill/>
        </p:spPr>
        <p:txBody>
          <a:bodyPr wrap="square" rtlCol="0">
            <a:spAutoFit/>
          </a:bodyPr>
          <a:lstStyle/>
          <a:p>
            <a:pPr algn="ctr"/>
            <a:r>
              <a:rPr lang="en-US" sz="2800" b="1" dirty="0">
                <a:solidFill>
                  <a:sysClr val="windowText" lastClr="000000"/>
                </a:solidFill>
                <a:effectLst>
                  <a:glow rad="228600">
                    <a:schemeClr val="bg1">
                      <a:alpha val="40000"/>
                    </a:schemeClr>
                  </a:glow>
                </a:effectLst>
                <a:latin typeface="Comic Sans MS" pitchFamily="66" charset="0"/>
                <a:sym typeface="Wingdings"/>
              </a:rPr>
              <a:t>Mark 6:3; Matthew 13:55</a:t>
            </a:r>
            <a:endParaRPr lang="en-US" sz="2800" b="1" dirty="0">
              <a:solidFill>
                <a:sysClr val="windowText" lastClr="000000"/>
              </a:solidFill>
              <a:effectLst>
                <a:glow rad="228600">
                  <a:schemeClr val="bg1">
                    <a:alpha val="40000"/>
                  </a:schemeClr>
                </a:glow>
              </a:effectLst>
              <a:latin typeface="Comic Sans MS" pitchFamily="66" charset="0"/>
            </a:endParaRPr>
          </a:p>
        </p:txBody>
      </p:sp>
    </p:spTree>
    <p:custDataLst>
      <p:tags r:id="rId1"/>
    </p:custDataLst>
    <p:extLst>
      <p:ext uri="{BB962C8B-B14F-4D97-AF65-F5344CB8AC3E}">
        <p14:creationId xmlns:p14="http://schemas.microsoft.com/office/powerpoint/2010/main" val="3555504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CD62A-01CD-460C-ACD0-6341A6B8D8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00" y="228600"/>
            <a:ext cx="8785829" cy="64770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017C31DF-6334-4273-A1E2-EFC6444BAF9B}"/>
              </a:ext>
            </a:extLst>
          </p:cNvPr>
          <p:cNvSpPr txBox="1"/>
          <p:nvPr/>
        </p:nvSpPr>
        <p:spPr>
          <a:xfrm>
            <a:off x="7193280" y="6353800"/>
            <a:ext cx="1981200" cy="369332"/>
          </a:xfrm>
          <a:prstGeom prst="rect">
            <a:avLst/>
          </a:prstGeom>
          <a:noFill/>
        </p:spPr>
        <p:txBody>
          <a:bodyPr wrap="square" rtlCol="0">
            <a:spAutoFit/>
          </a:bodyPr>
          <a:lstStyle/>
          <a:p>
            <a:r>
              <a:rPr lang="en-US" b="1" dirty="0"/>
              <a:t>Nazareth Village</a:t>
            </a:r>
          </a:p>
        </p:txBody>
      </p:sp>
      <p:sp>
        <p:nvSpPr>
          <p:cNvPr id="9" name="TextBox 8">
            <a:extLst>
              <a:ext uri="{FF2B5EF4-FFF2-40B4-BE49-F238E27FC236}">
                <a16:creationId xmlns:a16="http://schemas.microsoft.com/office/drawing/2014/main" id="{6DE9AD17-AF39-47C3-AD8D-121EB7F06477}"/>
              </a:ext>
            </a:extLst>
          </p:cNvPr>
          <p:cNvSpPr txBox="1"/>
          <p:nvPr/>
        </p:nvSpPr>
        <p:spPr>
          <a:xfrm>
            <a:off x="800686" y="2936479"/>
            <a:ext cx="7391400" cy="523220"/>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r>
              <a:rPr lang="en-US" dirty="0">
                <a:sym typeface="Wingdings"/>
              </a:rPr>
              <a:t>Building was a long, slow </a:t>
            </a:r>
            <a:r>
              <a:rPr lang="en-US" dirty="0"/>
              <a:t>process</a:t>
            </a:r>
          </a:p>
        </p:txBody>
      </p:sp>
      <p:sp>
        <p:nvSpPr>
          <p:cNvPr id="10" name="TextBox 9">
            <a:extLst>
              <a:ext uri="{FF2B5EF4-FFF2-40B4-BE49-F238E27FC236}">
                <a16:creationId xmlns:a16="http://schemas.microsoft.com/office/drawing/2014/main" id="{F41A9348-5A89-4706-A8B4-0973B9EA8570}"/>
              </a:ext>
            </a:extLst>
          </p:cNvPr>
          <p:cNvSpPr txBox="1"/>
          <p:nvPr/>
        </p:nvSpPr>
        <p:spPr>
          <a:xfrm>
            <a:off x="800686" y="2413965"/>
            <a:ext cx="7162800" cy="523220"/>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r>
              <a:rPr lang="en-US" dirty="0">
                <a:sym typeface="Wingdings"/>
              </a:rPr>
              <a:t></a:t>
            </a:r>
            <a:r>
              <a:rPr lang="en-US" dirty="0"/>
              <a:t>Made of mud, baked bricks, or stone</a:t>
            </a:r>
          </a:p>
        </p:txBody>
      </p:sp>
      <p:sp>
        <p:nvSpPr>
          <p:cNvPr id="11" name="TextBox 10">
            <a:extLst>
              <a:ext uri="{FF2B5EF4-FFF2-40B4-BE49-F238E27FC236}">
                <a16:creationId xmlns:a16="http://schemas.microsoft.com/office/drawing/2014/main" id="{46C35FC6-C0E7-476E-B510-6CC5A3CFDC3D}"/>
              </a:ext>
            </a:extLst>
          </p:cNvPr>
          <p:cNvSpPr txBox="1"/>
          <p:nvPr/>
        </p:nvSpPr>
        <p:spPr>
          <a:xfrm>
            <a:off x="822457" y="4000958"/>
            <a:ext cx="8153400" cy="954107"/>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r>
              <a:rPr lang="en-US" dirty="0">
                <a:sym typeface="Wingdings"/>
              </a:rPr>
              <a:t>The r</a:t>
            </a:r>
            <a:r>
              <a:rPr lang="en-US" dirty="0"/>
              <a:t>oof was wooden beams with thatching </a:t>
            </a:r>
            <a:br>
              <a:rPr lang="en-US" dirty="0"/>
            </a:br>
            <a:r>
              <a:rPr lang="en-US" dirty="0"/>
              <a:t>   (Mark 2:3-4)</a:t>
            </a:r>
          </a:p>
        </p:txBody>
      </p:sp>
      <p:sp>
        <p:nvSpPr>
          <p:cNvPr id="12" name="TextBox 11">
            <a:extLst>
              <a:ext uri="{FF2B5EF4-FFF2-40B4-BE49-F238E27FC236}">
                <a16:creationId xmlns:a16="http://schemas.microsoft.com/office/drawing/2014/main" id="{2A6D1520-4418-42F8-A186-BD749D197FA1}"/>
              </a:ext>
            </a:extLst>
          </p:cNvPr>
          <p:cNvSpPr txBox="1"/>
          <p:nvPr/>
        </p:nvSpPr>
        <p:spPr>
          <a:xfrm>
            <a:off x="800686" y="3477738"/>
            <a:ext cx="8382000" cy="523220"/>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r>
              <a:rPr lang="en-US" dirty="0">
                <a:sym typeface="Wingdings"/>
              </a:rPr>
              <a:t></a:t>
            </a:r>
            <a:r>
              <a:rPr lang="en-US" dirty="0"/>
              <a:t>Foundations required digging to bedrock </a:t>
            </a:r>
          </a:p>
        </p:txBody>
      </p:sp>
      <p:sp>
        <p:nvSpPr>
          <p:cNvPr id="13" name="TextBox 12">
            <a:extLst>
              <a:ext uri="{FF2B5EF4-FFF2-40B4-BE49-F238E27FC236}">
                <a16:creationId xmlns:a16="http://schemas.microsoft.com/office/drawing/2014/main" id="{C299745A-E90D-4823-A178-D1F0DDB5AF60}"/>
              </a:ext>
            </a:extLst>
          </p:cNvPr>
          <p:cNvSpPr txBox="1"/>
          <p:nvPr/>
        </p:nvSpPr>
        <p:spPr>
          <a:xfrm>
            <a:off x="822457" y="4972597"/>
            <a:ext cx="7963429" cy="954107"/>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r>
              <a:rPr lang="en-US" dirty="0">
                <a:sym typeface="Wingdings"/>
              </a:rPr>
              <a:t>It n</a:t>
            </a:r>
            <a:r>
              <a:rPr lang="en-US" dirty="0"/>
              <a:t>eeded to be finished before winter </a:t>
            </a:r>
            <a:br>
              <a:rPr lang="en-US" dirty="0"/>
            </a:br>
            <a:r>
              <a:rPr lang="en-US" dirty="0"/>
              <a:t>    rains came</a:t>
            </a:r>
          </a:p>
        </p:txBody>
      </p:sp>
      <p:sp>
        <p:nvSpPr>
          <p:cNvPr id="14" name="TextBox 13">
            <a:extLst>
              <a:ext uri="{FF2B5EF4-FFF2-40B4-BE49-F238E27FC236}">
                <a16:creationId xmlns:a16="http://schemas.microsoft.com/office/drawing/2014/main" id="{70897C21-F085-46C2-94B9-9F2AF1A7C774}"/>
              </a:ext>
            </a:extLst>
          </p:cNvPr>
          <p:cNvSpPr txBox="1"/>
          <p:nvPr/>
        </p:nvSpPr>
        <p:spPr>
          <a:xfrm>
            <a:off x="703648" y="1666109"/>
            <a:ext cx="7780245"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cap="all" dirty="0">
                <a:ln w="19050" cmpd="sng">
                  <a:solidFill>
                    <a:schemeClr val="accent6">
                      <a:lumMod val="50000"/>
                    </a:schemeClr>
                  </a:solidFill>
                  <a:prstDash val="solid"/>
                </a:ln>
                <a:solidFill>
                  <a:schemeClr val="bg1"/>
                </a:solidFill>
                <a:effectLst>
                  <a:glow rad="203200">
                    <a:schemeClr val="tx1"/>
                  </a:glow>
                  <a:reflection blurRad="12700" stA="28000" endPos="45000" dist="1000" dir="5400000" sy="-100000" algn="bl" rotWithShape="0"/>
                </a:effectLst>
                <a:latin typeface="Arial" panose="020B0604020202020204" pitchFamily="34" charset="0"/>
                <a:cs typeface="Arial" panose="020B0604020202020204" pitchFamily="34" charset="0"/>
              </a:rPr>
              <a:t>1</a:t>
            </a:r>
            <a:r>
              <a:rPr lang="en-US" sz="4400" b="1" cap="all" baseline="30000" dirty="0">
                <a:ln w="19050" cmpd="sng">
                  <a:solidFill>
                    <a:schemeClr val="accent6">
                      <a:lumMod val="50000"/>
                    </a:schemeClr>
                  </a:solidFill>
                  <a:prstDash val="solid"/>
                </a:ln>
                <a:solidFill>
                  <a:schemeClr val="bg1"/>
                </a:solidFill>
                <a:effectLst>
                  <a:glow rad="203200">
                    <a:schemeClr val="tx1"/>
                  </a:glow>
                  <a:reflection blurRad="12700" stA="28000" endPos="45000" dist="1000" dir="5400000" sy="-100000" algn="bl" rotWithShape="0"/>
                </a:effectLst>
                <a:latin typeface="Arial" panose="020B0604020202020204" pitchFamily="34" charset="0"/>
                <a:cs typeface="Arial" panose="020B0604020202020204" pitchFamily="34" charset="0"/>
              </a:rPr>
              <a:t>st</a:t>
            </a:r>
            <a:r>
              <a:rPr lang="en-US" sz="4400" b="1" cap="all" dirty="0">
                <a:ln w="19050" cmpd="sng">
                  <a:solidFill>
                    <a:schemeClr val="accent6">
                      <a:lumMod val="50000"/>
                    </a:schemeClr>
                  </a:solidFill>
                  <a:prstDash val="solid"/>
                </a:ln>
                <a:solidFill>
                  <a:schemeClr val="bg1"/>
                </a:solidFill>
                <a:effectLst>
                  <a:glow rad="203200">
                    <a:schemeClr val="tx1"/>
                  </a:glow>
                  <a:reflection blurRad="12700" stA="28000" endPos="45000" dist="1000" dir="5400000" sy="-100000" algn="bl" rotWithShape="0"/>
                </a:effectLst>
                <a:latin typeface="Arial" panose="020B0604020202020204" pitchFamily="34" charset="0"/>
                <a:cs typeface="Arial" panose="020B0604020202020204" pitchFamily="34" charset="0"/>
              </a:rPr>
              <a:t> Century Building</a:t>
            </a:r>
          </a:p>
        </p:txBody>
      </p:sp>
    </p:spTree>
    <p:custDataLst>
      <p:tags r:id="rId1"/>
    </p:custDataLst>
    <p:extLst>
      <p:ext uri="{BB962C8B-B14F-4D97-AF65-F5344CB8AC3E}">
        <p14:creationId xmlns:p14="http://schemas.microsoft.com/office/powerpoint/2010/main" val="268608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FOLDER" val="C:\Users\david\Dropbox\AIC PPTS\Synced AIC Messages\PPTS used to Sync\The Wise and Foolish Builders July 10 2021\"/>
  <p:tag name="ISPRING_PRESENTATION_PATH" val="C:\Users\david\Dropbox\AIC PPTS\Synced AIC Messages\PPTS used to Sync\The Wise and Foolish Builders July 10 2021.pptx"/>
  <p:tag name="ISPRING_PROJECT_VERSION" val="9.3"/>
  <p:tag name="ISPRING_PROJECT_FOLDER_UPDATED" val="1"/>
  <p:tag name="ISPRING_SCREEN_RECS_UPDATED" val="C:\Users\david\Dropbox\AIC PPTS\Synced AIC Messages\PPTS used to Sync\The Wise and Foolish Builders July 10 2021\"/>
  <p:tag name="FLASHSPRING_ZOOM_TAG" val="66"/>
  <p:tag name="ISPRING_UUID" val="{67FCF118-EE83-41A0-A560-034EE9FEF075}"/>
  <p:tag name="ISPRING_PRESENTATION_INFO_2" val="&lt;?xml version=&quot;1.0&quot; encoding=&quot;UTF-8&quot; standalone=&quot;no&quot; ?&gt;&#10;&lt;presentation2&gt;&#10;&#10;  &lt;slides&gt;&#10;    &lt;slide id=&quot;{E5A4D87E-E480-42E1-A023-C854E8B12098}&quot; pptId=&quot;270&quot;/&gt;&#10;    &lt;slide id=&quot;{521018AF-3333-4ABE-8EAA-ED8E0CEA4350}&quot; pptId=&quot;304&quot;/&gt;&#10;    &lt;slide id=&quot;{E5B4745A-7BE9-402B-96CC-DB01ED142FC1}&quot; pptId=&quot;258&quot;/&gt;&#10;    &lt;slide id=&quot;{D8C39072-7D69-4B48-90FA-3948A0484884}&quot; pptId=&quot;296&quot;/&gt;&#10;    &lt;slide id=&quot;{355374BD-EDE6-463F-B920-D316CD48A51F}&quot; pptId=&quot;302&quot;/&gt;&#10;    &lt;slide id=&quot;{298A76B7-2FD4-4F86-8FD1-6F3AD98CE492}&quot; pptId=&quot;301&quot;/&gt;&#10;    &lt;slide id=&quot;{F8885997-2DDF-484D-AADF-0759490B5C2E}&quot; pptId=&quot;288&quot;/&gt;&#10;    &lt;slide id=&quot;{797DFC7B-46CD-450D-914E-F520FA266FC3}&quot; pptId=&quot;286&quot;/&gt;&#10;    &lt;slide id=&quot;{931A092C-E32F-42B3-B92C-509C3088B975}&quot; pptId=&quot;282&quot;/&gt;&#10;    &lt;slide id=&quot;{3A406A49-B328-421F-B445-D2D639BF9D41}&quot; pptId=&quot;274&quot;/&gt;&#10;    &lt;slide id=&quot;{360E7136-0577-41BC-868B-52AC52E1988F}&quot; pptId=&quot;298&quot;/&gt;&#10;    &lt;slide id=&quot;{2BF4E31C-FD50-45A2-B4D5-E2059B9F054A}&quot; pptId=&quot;276&quot;/&gt;&#10;    &lt;slide id=&quot;{35AC009C-00D0-4250-A610-9A539D47AE25}&quot; pptId=&quot;281&quot;/&gt;&#10;    &lt;slide id=&quot;{5CFF82EF-49BB-4E5C-9EAF-933912D8A8DA}&quot; pptId=&quot;300&quot;/&gt;&#10;    &lt;slide id=&quot;{3C032F52-423C-4CC1-B0E9-D428AC973690}&quot; pptId=&quot;307&quot;/&gt;&#10;    &lt;slide id=&quot;{9CF49C77-7A29-48D1-B2C2-44280CD7C0E6}&quot; pptId=&quot;305&quot;/&gt;&#10;    &lt;slide id=&quot;{E69B7BC2-6C34-4293-A39A-D828DDF4E878}&quot; pptId=&quot;278&quot;/&gt;&#10;    &lt;slide id=&quot;{7E68D38B-8BA9-4DF3-AB77-76DFC9C64DAF}&quot; pptId=&quot;280&quot;/&gt;&#10;  &lt;/slides&gt;&#10;&#10;  &lt;narration&gt;&#10;    &lt;audioTracks&gt;&#10;      &lt;audioTrack muted=&quot;false&quot; name=&quot;Parable of 2 Builders_OriginalSony_final&quot; resource=&quot;a02f7680&quot; slideId=&quot;{E5A4D87E-E480-42E1-A023-C854E8B12098}&quot; startTime=&quot;0&quot; stepIndex=&quot;0&quot; volume=&quot;1&quot;&gt;&#10;        &lt;audio channels=&quot;1&quot; format=&quot;fltp&quot; sampleRate=&quot;44100&quot;/&gt;&#10;      &lt;/audioTrack&gt;&#10;    &lt;/audioTracks&gt;&#10;    &lt;videoTracks/&gt;&#10;  &lt;/narration&gt;&#10;&#10;&lt;/presentation2&gt;&#10;"/>
  <p:tag name="ISPRING_LMS_API_VERSION" val="SCORM 2004 (2nd edition)"/>
  <p:tag name="ISPRING_ULTRA_SCORM_COURSE_ID" val="CC8DF99A-EC17-4E5C-8CC9-2E8D4207C1DD"/>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2{FB32B46D-245F-4A04-97CD-9715B5B82EAE}&quot;,&quot;C:\\Users\\david\\Dropbox\\AIC PPTS\\Synced AIC Messages\\PPTS used to Sync&quot;]]"/>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100,&quot;videoQuality&quot;:100},&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The Wise and Foolish Builders July 10 202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97DFC7B-46CD-450D-914E-F520FA266FC3}"/>
  <p:tag name="GENSWF_ADVANCE_TIME" val="152.514"/>
  <p:tag name="TIMING" val="|28.359|7.172|22.767|31.325|20.742|17.21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31A092C-E32F-42B3-B92C-509C3088B975}"/>
  <p:tag name="GENSWF_ADVANCE_TIME" val="291.401"/>
  <p:tag name="TIMING" val="|53.438|24.344|16.74|35.608|25.889|128.157"/>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A406A49-B328-421F-B445-D2D639BF9D41}"/>
  <p:tag name="GENSWF_ADVANCE_TIME" val="46.656"/>
  <p:tag name="TIMING" val="|5.997|27.26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60E7136-0577-41BC-868B-52AC52E1988F}"/>
  <p:tag name="GENSWF_ADVANCE_TIME" val="195.196"/>
  <p:tag name="TIMING" val="|39.222|10.37|14.23|30.366|11.018|48.456"/>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BF4E31C-FD50-45A2-B4D5-E2059B9F054A}"/>
  <p:tag name="GENSWF_ADVANCE_TIME" val="31.450"/>
  <p:tag name="TIMING" val="|7.763"/>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5AC009C-00D0-4250-A610-9A539D47AE25}"/>
  <p:tag name="GENSWF_ADVANCE_TIME" val="34.738"/>
  <p:tag name="TIMING" val="|4.672|5.132"/>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CFF82EF-49BB-4E5C-9EAF-933912D8A8DA}"/>
  <p:tag name="GENSWF_ADVANCE_TIME" val="95.25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C032F52-423C-4CC1-B0E9-D428AC973690}"/>
  <p:tag name="GENSWF_ADVANCE_TIME" val="81.924"/>
  <p:tag name="TIMING" val="|27.249"/>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CF49C77-7A29-48D1-B2C2-44280CD7C0E6}"/>
  <p:tag name="GENSWF_ADVANCE_TIME" val="193.943"/>
  <p:tag name="TIMING" val="|86.803|36.333"/>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69B7BC2-6C34-4293-A39A-D828DDF4E878}"/>
  <p:tag name="GENSWF_ADVANCE_TIME" val="184.137"/>
  <p:tag name="TIMING" val="|52.283|26.59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5B4745A-7BE9-402B-96CC-DB01ED142FC1}"/>
  <p:tag name="GENSWF_ADVANCE_TIME" val="44.783"/>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E68D38B-8BA9-4DF3-AB77-76DFC9C64DAF}"/>
  <p:tag name="GENSWF_ADVANCE_TIME" val="6.69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5A4D87E-E480-42E1-A023-C854E8B12098}"/>
  <p:tag name="GENSWF_ADVANCE_TIME" val="39.559"/>
  <p:tag name="TIMING" val="|14.01|21.237"/>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21018AF-3333-4ABE-8EAA-ED8E0CEA4350}"/>
  <p:tag name="GENSWF_ADVANCE_TIME" val="50.31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5B4745A-7BE9-402B-96CC-DB01ED142FC1}"/>
  <p:tag name="GENSWF_ADVANCE_TIME" val="44.78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8C39072-7D69-4B48-90FA-3948A0484884}"/>
  <p:tag name="GENSWF_ADVANCE_TIME" val="260.633"/>
  <p:tag name="TIMING" val="|161.55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55374BD-EDE6-463F-B920-D316CD48A51F}"/>
  <p:tag name="GENSWF_ADVANCE_TIME" val="65.773"/>
  <p:tag name="TIMING" val="|3.059|3.934|7.645|6.125|9.28|21.657"/>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98A76B7-2FD4-4F86-8FD1-6F3AD98CE492}"/>
  <p:tag name="GENSWF_ADVANCE_TIME" val="258.684"/>
  <p:tag name="TIMING" val="|27.009|185.971|27.48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8885997-2DDF-484D-AADF-0759490B5C2E}"/>
  <p:tag name="GENSWF_ADVANCE_TIME" val="112.448"/>
  <p:tag name="TIMING" val="|58.81|16.559|6.516|2.5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6789</TotalTime>
  <Words>642</Words>
  <Application>Microsoft Macintosh PowerPoint</Application>
  <PresentationFormat>On-screen Show (4:3)</PresentationFormat>
  <Paragraphs>107</Paragraphs>
  <Slides>20</Slides>
  <Notes>20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Arial</vt:lpstr>
      <vt:lpstr>Calibri</vt:lpstr>
      <vt:lpstr>Calibri Light</vt:lpstr>
      <vt:lpstr>Comic Sans MS</vt:lpstr>
      <vt:lpstr>Times</vt:lpstr>
      <vt:lpstr>Times New Roman</vt:lpstr>
      <vt:lpstr>Wingdings</vt:lpstr>
      <vt:lpstr>Office Theme</vt:lpstr>
      <vt:lpstr>Blank Presentation</vt:lpstr>
      <vt:lpstr>1_Office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Parables of Jesus •  BibleStudyDownloads.org</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Wise and Foolish Builders July 10 2021</dc:title>
  <dc:creator>Arleigh D Martin</dc:creator>
  <cp:lastModifiedBy>Rick Griffith</cp:lastModifiedBy>
  <cp:revision>280</cp:revision>
  <cp:lastPrinted>2021-07-11T15:27:16Z</cp:lastPrinted>
  <dcterms:created xsi:type="dcterms:W3CDTF">2013-07-27T19:52:47Z</dcterms:created>
  <dcterms:modified xsi:type="dcterms:W3CDTF">2022-03-21T14:06:51Z</dcterms:modified>
</cp:coreProperties>
</file>